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8" r:id="rId4"/>
  </p:sldMasterIdLst>
  <p:notesMasterIdLst>
    <p:notesMasterId r:id="rId29"/>
  </p:notesMasterIdLst>
  <p:sldIdLst>
    <p:sldId id="256" r:id="rId5"/>
    <p:sldId id="258" r:id="rId6"/>
    <p:sldId id="259" r:id="rId7"/>
    <p:sldId id="268" r:id="rId8"/>
    <p:sldId id="284" r:id="rId9"/>
    <p:sldId id="281" r:id="rId10"/>
    <p:sldId id="283" r:id="rId11"/>
    <p:sldId id="282" r:id="rId12"/>
    <p:sldId id="285" r:id="rId13"/>
    <p:sldId id="290" r:id="rId14"/>
    <p:sldId id="291" r:id="rId15"/>
    <p:sldId id="292" r:id="rId16"/>
    <p:sldId id="293" r:id="rId17"/>
    <p:sldId id="294" r:id="rId18"/>
    <p:sldId id="295" r:id="rId19"/>
    <p:sldId id="296" r:id="rId20"/>
    <p:sldId id="297" r:id="rId21"/>
    <p:sldId id="299" r:id="rId22"/>
    <p:sldId id="300" r:id="rId23"/>
    <p:sldId id="301" r:id="rId24"/>
    <p:sldId id="298" r:id="rId25"/>
    <p:sldId id="261" r:id="rId26"/>
    <p:sldId id="287" r:id="rId27"/>
    <p:sldId id="289" r:id="rId28"/>
  </p:sldIdLst>
  <p:sldSz cx="12192000" cy="6858000"/>
  <p:notesSz cx="6858000" cy="9144000"/>
  <p:embeddedFontLst>
    <p:embeddedFont>
      <p:font typeface="Abril Fatface" panose="02000503000000020003" pitchFamily="2" charset="0"/>
      <p:regular r:id="rId30"/>
    </p:embeddedFont>
    <p:embeddedFont>
      <p:font typeface="Calibri" panose="020F0502020204030204" pitchFamily="34" charset="0"/>
      <p:regular r:id="rId31"/>
      <p:bold r:id="rId32"/>
      <p:italic r:id="rId33"/>
      <p:boldItalic r:id="rId34"/>
    </p:embeddedFont>
    <p:embeddedFont>
      <p:font typeface="Roboto" panose="02000000000000000000" pitchFamily="2" charset="0"/>
      <p:regular r:id="rId35"/>
      <p:bold r:id="rId36"/>
      <p:italic r:id="rId37"/>
      <p:boldItalic r:id="rId38"/>
    </p:embeddedFont>
    <p:embeddedFont>
      <p:font typeface="Roboto Mono" panose="00000009000000000000" pitchFamily="49"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93"/>
    <p:restoredTop sz="68437"/>
  </p:normalViewPr>
  <p:slideViewPr>
    <p:cSldViewPr snapToGrid="0">
      <p:cViewPr varScale="1">
        <p:scale>
          <a:sx n="56" d="100"/>
          <a:sy n="56" d="100"/>
        </p:scale>
        <p:origin x="72" y="253"/>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128" d="100"/>
          <a:sy n="128" d="100"/>
        </p:scale>
        <p:origin x="4440"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0.fntdata"/><Relationship Id="rId21" Type="http://schemas.openxmlformats.org/officeDocument/2006/relationships/slide" Target="slides/slide17.xml"/><Relationship Id="rId34" Type="http://schemas.openxmlformats.org/officeDocument/2006/relationships/font" Target="fonts/font5.fntdata"/><Relationship Id="rId42" Type="http://schemas.openxmlformats.org/officeDocument/2006/relationships/font" Target="fonts/font13.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7.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a4d1c76c4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a4d1c76c4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o ensure the success of the project, it is essential to establish a clear methodology that consists in a systematic approach that allows for the accurate replication of a DDoS attack while maintaining ethical considerations and minimizing the potential impact on public network.</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631543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The </a:t>
            </a:r>
            <a:r>
              <a:rPr lang="it-IT" dirty="0" err="1"/>
              <a:t>objective</a:t>
            </a:r>
            <a:r>
              <a:rPr lang="it-IT" dirty="0"/>
              <a:t> of </a:t>
            </a:r>
            <a:r>
              <a:rPr lang="it-IT" dirty="0" err="1"/>
              <a:t>is</a:t>
            </a:r>
            <a:r>
              <a:rPr lang="it-IT" dirty="0"/>
              <a:t> to </a:t>
            </a:r>
            <a:r>
              <a:rPr lang="it-IT" dirty="0" err="1"/>
              <a:t>asses</a:t>
            </a:r>
            <a:r>
              <a:rPr lang="it-IT" dirty="0"/>
              <a:t> </a:t>
            </a:r>
            <a:r>
              <a:rPr lang="it-IT" dirty="0" err="1"/>
              <a:t>Dos</a:t>
            </a:r>
            <a:r>
              <a:rPr lang="it-IT" dirty="0"/>
              <a:t> </a:t>
            </a:r>
            <a:r>
              <a:rPr lang="it-IT" dirty="0" err="1"/>
              <a:t>attck</a:t>
            </a:r>
            <a:r>
              <a:rPr lang="it-IT" dirty="0"/>
              <a:t> by </a:t>
            </a:r>
            <a:r>
              <a:rPr lang="it-IT" dirty="0" err="1"/>
              <a:t>expoiting</a:t>
            </a:r>
            <a:r>
              <a:rPr lang="it-IT" dirty="0"/>
              <a:t> the DNS </a:t>
            </a:r>
            <a:r>
              <a:rPr lang="it-IT" dirty="0" err="1"/>
              <a:t>protocol</a:t>
            </a:r>
            <a:r>
              <a:rPr lang="it-IT" dirty="0"/>
              <a:t> and monitoring the </a:t>
            </a:r>
            <a:r>
              <a:rPr lang="it-IT" dirty="0" err="1"/>
              <a:t>reachability</a:t>
            </a:r>
            <a:r>
              <a:rPr lang="it-IT" dirty="0"/>
              <a:t> of the </a:t>
            </a:r>
            <a:r>
              <a:rPr lang="it-IT" dirty="0" err="1"/>
              <a:t>targeted</a:t>
            </a:r>
            <a:r>
              <a:rPr lang="it-IT" dirty="0"/>
              <a:t> device and the </a:t>
            </a:r>
            <a:r>
              <a:rPr lang="it-IT" dirty="0" err="1"/>
              <a:t>nodes</a:t>
            </a:r>
            <a:r>
              <a:rPr lang="it-IT" dirty="0"/>
              <a:t> </a:t>
            </a:r>
            <a:r>
              <a:rPr lang="it-IT" dirty="0" err="1"/>
              <a:t>available</a:t>
            </a:r>
            <a:r>
              <a:rPr lang="it-IT" dirty="0"/>
              <a:t> on the network. </a:t>
            </a:r>
            <a:r>
              <a:rPr lang="it-IT" dirty="0" err="1"/>
              <a:t>Our</a:t>
            </a:r>
            <a:r>
              <a:rPr lang="it-IT" dirty="0"/>
              <a:t> study </a:t>
            </a:r>
            <a:r>
              <a:rPr lang="it-IT" dirty="0" err="1"/>
              <a:t>aims</a:t>
            </a:r>
            <a:r>
              <a:rPr lang="it-IT" dirty="0"/>
              <a:t> to </a:t>
            </a:r>
            <a:r>
              <a:rPr lang="it-IT" dirty="0" err="1"/>
              <a:t>identify</a:t>
            </a:r>
            <a:r>
              <a:rPr lang="it-IT" dirty="0"/>
              <a:t> the </a:t>
            </a:r>
            <a:r>
              <a:rPr lang="it-IT" dirty="0" err="1"/>
              <a:t>vulnerabilities</a:t>
            </a:r>
            <a:r>
              <a:rPr lang="it-IT" dirty="0"/>
              <a:t> </a:t>
            </a:r>
            <a:r>
              <a:rPr lang="it-IT" dirty="0" err="1"/>
              <a:t>within</a:t>
            </a:r>
            <a:r>
              <a:rPr lang="it-IT" dirty="0"/>
              <a:t> the DNS </a:t>
            </a:r>
            <a:r>
              <a:rPr lang="it-IT" dirty="0" err="1"/>
              <a:t>protocol</a:t>
            </a:r>
            <a:r>
              <a:rPr lang="it-IT" dirty="0"/>
              <a:t>, </a:t>
            </a:r>
            <a:r>
              <a:rPr lang="it-IT" dirty="0" err="1"/>
              <a:t>evaluate</a:t>
            </a:r>
            <a:r>
              <a:rPr lang="it-IT" dirty="0"/>
              <a:t> the network </a:t>
            </a:r>
            <a:r>
              <a:rPr lang="it-IT" dirty="0" err="1"/>
              <a:t>resiliance</a:t>
            </a:r>
            <a:r>
              <a:rPr lang="it-IT" dirty="0"/>
              <a:t> and </a:t>
            </a:r>
            <a:r>
              <a:rPr lang="it-IT" dirty="0" err="1"/>
              <a:t>finally</a:t>
            </a:r>
            <a:r>
              <a:rPr lang="it-IT" dirty="0"/>
              <a:t> </a:t>
            </a:r>
            <a:r>
              <a:rPr lang="it-IT" dirty="0" err="1"/>
              <a:t>identify</a:t>
            </a:r>
            <a:r>
              <a:rPr lang="it-IT" dirty="0"/>
              <a:t> </a:t>
            </a:r>
            <a:r>
              <a:rPr lang="it-IT" dirty="0" err="1"/>
              <a:t>potential</a:t>
            </a:r>
            <a:r>
              <a:rPr lang="it-IT" dirty="0"/>
              <a:t> </a:t>
            </a:r>
            <a:r>
              <a:rPr lang="it-IT" dirty="0" err="1"/>
              <a:t>countermeasures</a:t>
            </a:r>
            <a:r>
              <a:rPr lang="it-IT" dirty="0"/>
              <a:t> </a:t>
            </a:r>
            <a:r>
              <a:rPr lang="it-IT" dirty="0" err="1"/>
              <a:t>that</a:t>
            </a:r>
            <a:r>
              <a:rPr lang="it-IT" dirty="0"/>
              <a:t> </a:t>
            </a:r>
            <a:r>
              <a:rPr lang="it-IT" dirty="0" err="1"/>
              <a:t>could</a:t>
            </a:r>
            <a:r>
              <a:rPr lang="it-IT" dirty="0"/>
              <a:t> be </a:t>
            </a:r>
            <a:r>
              <a:rPr lang="it-IT" dirty="0" err="1"/>
              <a:t>applied</a:t>
            </a:r>
            <a:r>
              <a:rPr lang="it-IT" dirty="0"/>
              <a:t> to </a:t>
            </a:r>
            <a:r>
              <a:rPr lang="it-IT" dirty="0" err="1"/>
              <a:t>limit</a:t>
            </a:r>
            <a:r>
              <a:rPr lang="it-IT" dirty="0"/>
              <a:t> the impact of the </a:t>
            </a:r>
            <a:r>
              <a:rPr lang="it-IT" dirty="0" err="1"/>
              <a:t>attack</a:t>
            </a:r>
            <a:r>
              <a:rPr lang="it-IT" dirty="0"/>
              <a:t>.</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In the </a:t>
            </a:r>
            <a:r>
              <a:rPr lang="it-IT" dirty="0" err="1"/>
              <a:t>simulation</a:t>
            </a:r>
            <a:r>
              <a:rPr lang="it-IT" dirty="0"/>
              <a:t> 6 laptops </a:t>
            </a:r>
            <a:r>
              <a:rPr lang="it-IT" dirty="0" err="1"/>
              <a:t>has</a:t>
            </a:r>
            <a:r>
              <a:rPr lang="it-IT" dirty="0"/>
              <a:t> </a:t>
            </a:r>
            <a:r>
              <a:rPr lang="it-IT" dirty="0" err="1"/>
              <a:t>been</a:t>
            </a:r>
            <a:r>
              <a:rPr lang="it-IT" dirty="0"/>
              <a:t> </a:t>
            </a:r>
            <a:r>
              <a:rPr lang="it-IT" dirty="0" err="1"/>
              <a:t>used</a:t>
            </a:r>
            <a:r>
              <a:rPr lang="it-IT" dirty="0"/>
              <a:t>:</a:t>
            </a:r>
          </a:p>
          <a:p>
            <a:pPr marL="0" lvl="0" indent="0" algn="l" rtl="0">
              <a:spcBef>
                <a:spcPts val="0"/>
              </a:spcBef>
              <a:spcAft>
                <a:spcPts val="0"/>
              </a:spcAft>
              <a:buNone/>
            </a:pPr>
            <a:r>
              <a:rPr lang="it-IT" dirty="0"/>
              <a:t>1 </a:t>
            </a:r>
            <a:r>
              <a:rPr lang="it-IT" dirty="0" err="1"/>
              <a:t>hosts</a:t>
            </a:r>
            <a:r>
              <a:rPr lang="it-IT" dirty="0"/>
              <a:t> the </a:t>
            </a:r>
            <a:r>
              <a:rPr lang="it-IT" dirty="0" err="1"/>
              <a:t>dns</a:t>
            </a:r>
            <a:r>
              <a:rPr lang="it-IT" dirty="0"/>
              <a:t> server</a:t>
            </a:r>
          </a:p>
          <a:p>
            <a:pPr marL="0" lvl="0" indent="0" algn="l" rtl="0">
              <a:spcBef>
                <a:spcPts val="0"/>
              </a:spcBef>
              <a:spcAft>
                <a:spcPts val="0"/>
              </a:spcAft>
              <a:buNone/>
            </a:pPr>
            <a:r>
              <a:rPr lang="it-IT" dirty="0"/>
              <a:t>4 </a:t>
            </a:r>
            <a:r>
              <a:rPr lang="it-IT" dirty="0" err="1"/>
              <a:t>perform</a:t>
            </a:r>
            <a:r>
              <a:rPr lang="it-IT" dirty="0"/>
              <a:t> the </a:t>
            </a:r>
            <a:r>
              <a:rPr lang="it-IT" dirty="0" err="1"/>
              <a:t>attack</a:t>
            </a:r>
            <a:r>
              <a:rPr lang="it-IT" dirty="0"/>
              <a:t> </a:t>
            </a:r>
          </a:p>
          <a:p>
            <a:pPr marL="0" lvl="0" indent="0" algn="l" rtl="0">
              <a:spcBef>
                <a:spcPts val="0"/>
              </a:spcBef>
              <a:spcAft>
                <a:spcPts val="0"/>
              </a:spcAft>
              <a:buNone/>
            </a:pPr>
            <a:r>
              <a:rPr lang="it-IT" dirty="0"/>
              <a:t>1 </a:t>
            </a:r>
            <a:r>
              <a:rPr lang="it-IT" dirty="0" err="1"/>
              <a:t>is</a:t>
            </a:r>
            <a:r>
              <a:rPr lang="it-IT" dirty="0"/>
              <a:t> the </a:t>
            </a:r>
            <a:r>
              <a:rPr lang="it-IT" dirty="0" err="1"/>
              <a:t>victim</a:t>
            </a:r>
            <a:r>
              <a:rPr lang="it-IT" dirty="0"/>
              <a:t> of spoofing, </a:t>
            </a:r>
            <a:r>
              <a:rPr lang="it-IT" dirty="0" err="1"/>
              <a:t>since</a:t>
            </a:r>
            <a:r>
              <a:rPr lang="it-IT" dirty="0"/>
              <a:t> the </a:t>
            </a:r>
            <a:r>
              <a:rPr lang="it-IT" dirty="0" err="1"/>
              <a:t>attackers</a:t>
            </a:r>
            <a:r>
              <a:rPr lang="it-IT" dirty="0"/>
              <a:t> </a:t>
            </a:r>
            <a:r>
              <a:rPr lang="it-IT" dirty="0" err="1"/>
              <a:t>does</a:t>
            </a:r>
            <a:r>
              <a:rPr lang="it-IT" dirty="0"/>
              <a:t> </a:t>
            </a:r>
            <a:r>
              <a:rPr lang="it-IT" dirty="0" err="1"/>
              <a:t>not</a:t>
            </a:r>
            <a:r>
              <a:rPr lang="it-IT" dirty="0"/>
              <a:t> </a:t>
            </a:r>
            <a:r>
              <a:rPr lang="it-IT" dirty="0" err="1"/>
              <a:t>send</a:t>
            </a:r>
            <a:r>
              <a:rPr lang="it-IT" dirty="0"/>
              <a:t> </a:t>
            </a:r>
            <a:r>
              <a:rPr lang="it-IT" dirty="0" err="1"/>
              <a:t>dns</a:t>
            </a:r>
            <a:r>
              <a:rPr lang="it-IT" dirty="0"/>
              <a:t> queries </a:t>
            </a:r>
            <a:r>
              <a:rPr lang="it-IT" dirty="0" err="1"/>
              <a:t>using</a:t>
            </a:r>
            <a:r>
              <a:rPr lang="it-IT" dirty="0"/>
              <a:t> </a:t>
            </a:r>
            <a:r>
              <a:rPr lang="it-IT" dirty="0" err="1"/>
              <a:t>their</a:t>
            </a:r>
            <a:r>
              <a:rPr lang="it-IT" dirty="0"/>
              <a:t> </a:t>
            </a:r>
            <a:r>
              <a:rPr lang="it-IT" dirty="0" err="1"/>
              <a:t>actual</a:t>
            </a:r>
            <a:r>
              <a:rPr lang="it-IT" dirty="0"/>
              <a:t> </a:t>
            </a:r>
            <a:r>
              <a:rPr lang="it-IT" dirty="0" err="1"/>
              <a:t>ip</a:t>
            </a:r>
            <a:r>
              <a:rPr lang="it-IT" dirty="0"/>
              <a:t>, </a:t>
            </a:r>
            <a:r>
              <a:rPr lang="it-IT" dirty="0" err="1"/>
              <a:t>but</a:t>
            </a:r>
            <a:r>
              <a:rPr lang="it-IT" dirty="0"/>
              <a:t> </a:t>
            </a:r>
            <a:r>
              <a:rPr lang="it-IT" dirty="0" err="1"/>
              <a:t>they</a:t>
            </a:r>
            <a:r>
              <a:rPr lang="it-IT" dirty="0"/>
              <a:t> use the </a:t>
            </a:r>
            <a:r>
              <a:rPr lang="it-IT" dirty="0" err="1"/>
              <a:t>ip</a:t>
            </a:r>
            <a:r>
              <a:rPr lang="it-IT" dirty="0"/>
              <a:t> of the </a:t>
            </a:r>
            <a:r>
              <a:rPr lang="it-IT" dirty="0" err="1"/>
              <a:t>spoofed</a:t>
            </a:r>
            <a:r>
              <a:rPr lang="it-IT" dirty="0"/>
              <a:t> laptop</a:t>
            </a:r>
          </a:p>
        </p:txBody>
      </p:sp>
    </p:spTree>
    <p:extLst>
      <p:ext uri="{BB962C8B-B14F-4D97-AF65-F5344CB8AC3E}">
        <p14:creationId xmlns:p14="http://schemas.microsoft.com/office/powerpoint/2010/main" val="3058975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The </a:t>
            </a:r>
            <a:r>
              <a:rPr lang="it-IT" dirty="0" err="1"/>
              <a:t>choosen</a:t>
            </a:r>
            <a:r>
              <a:rPr lang="it-IT" dirty="0"/>
              <a:t> </a:t>
            </a:r>
            <a:r>
              <a:rPr lang="it-IT" dirty="0" err="1"/>
              <a:t>metrics</a:t>
            </a:r>
            <a:r>
              <a:rPr lang="it-IT" dirty="0"/>
              <a:t> </a:t>
            </a:r>
            <a:r>
              <a:rPr lang="it-IT" dirty="0" err="1"/>
              <a:t>encompass</a:t>
            </a:r>
            <a:r>
              <a:rPr lang="it-IT" dirty="0"/>
              <a:t> the </a:t>
            </a:r>
            <a:r>
              <a:rPr lang="it-IT" dirty="0" err="1"/>
              <a:t>the</a:t>
            </a:r>
            <a:r>
              <a:rPr lang="it-IT" dirty="0"/>
              <a:t> </a:t>
            </a:r>
            <a:r>
              <a:rPr lang="it-IT" dirty="0" err="1"/>
              <a:t>evaluation</a:t>
            </a:r>
            <a:r>
              <a:rPr lang="it-IT" dirty="0"/>
              <a:t> of the </a:t>
            </a:r>
            <a:r>
              <a:rPr lang="it-IT" dirty="0" err="1"/>
              <a:t>rtts</a:t>
            </a:r>
            <a:r>
              <a:rPr lang="it-IT" dirty="0"/>
              <a:t> of </a:t>
            </a:r>
            <a:r>
              <a:rPr lang="it-IT" dirty="0" err="1"/>
              <a:t>icmp</a:t>
            </a:r>
            <a:r>
              <a:rPr lang="it-IT" dirty="0"/>
              <a:t> </a:t>
            </a:r>
            <a:r>
              <a:rPr lang="it-IT" dirty="0" err="1"/>
              <a:t>packets</a:t>
            </a:r>
            <a:r>
              <a:rPr lang="it-IT" dirty="0"/>
              <a:t> and </a:t>
            </a:r>
            <a:r>
              <a:rPr lang="it-IT" dirty="0" err="1"/>
              <a:t>response</a:t>
            </a:r>
            <a:r>
              <a:rPr lang="it-IT" dirty="0"/>
              <a:t> time of </a:t>
            </a:r>
            <a:r>
              <a:rPr lang="it-IT" dirty="0" err="1"/>
              <a:t>tìdns</a:t>
            </a:r>
            <a:r>
              <a:rPr lang="it-IT" dirty="0"/>
              <a:t> queries, </a:t>
            </a:r>
            <a:r>
              <a:rPr lang="it-IT" dirty="0" err="1"/>
              <a:t>considering</a:t>
            </a:r>
            <a:r>
              <a:rPr lang="it-IT" dirty="0"/>
              <a:t> </a:t>
            </a:r>
            <a:r>
              <a:rPr lang="it-IT" dirty="0" err="1"/>
              <a:t>also</a:t>
            </a:r>
            <a:r>
              <a:rPr lang="it-IT" dirty="0"/>
              <a:t> </a:t>
            </a:r>
            <a:r>
              <a:rPr lang="it-IT" dirty="0" err="1"/>
              <a:t>possible</a:t>
            </a:r>
            <a:r>
              <a:rPr lang="it-IT" dirty="0"/>
              <a:t> </a:t>
            </a:r>
            <a:r>
              <a:rPr lang="it-IT" dirty="0" err="1"/>
              <a:t>timeouts</a:t>
            </a:r>
            <a:r>
              <a:rPr lang="it-IT" dirty="0"/>
              <a:t>. In </a:t>
            </a:r>
            <a:r>
              <a:rPr lang="it-IT" dirty="0" err="1"/>
              <a:t>addition</a:t>
            </a:r>
            <a:r>
              <a:rPr lang="it-IT" dirty="0"/>
              <a:t>, the </a:t>
            </a:r>
            <a:r>
              <a:rPr lang="it-IT" dirty="0" err="1"/>
              <a:t>resources</a:t>
            </a:r>
            <a:r>
              <a:rPr lang="it-IT" dirty="0"/>
              <a:t> allocate by the server </a:t>
            </a:r>
            <a:r>
              <a:rPr lang="it-IT" dirty="0" err="1"/>
              <a:t>were</a:t>
            </a:r>
            <a:r>
              <a:rPr lang="it-IT" dirty="0"/>
              <a:t> </a:t>
            </a:r>
            <a:r>
              <a:rPr lang="it-IT" dirty="0" err="1"/>
              <a:t>monitored</a:t>
            </a:r>
            <a:r>
              <a:rPr lang="it-IT" dirty="0"/>
              <a:t> , </a:t>
            </a:r>
          </a:p>
          <a:p>
            <a:pPr marL="0" lvl="0" indent="0" algn="l" rtl="0">
              <a:spcBef>
                <a:spcPts val="0"/>
              </a:spcBef>
              <a:spcAft>
                <a:spcPts val="0"/>
              </a:spcAft>
              <a:buNone/>
            </a:pPr>
            <a:r>
              <a:rPr lang="it-IT" dirty="0" err="1"/>
              <a:t>All</a:t>
            </a:r>
            <a:r>
              <a:rPr lang="it-IT" dirty="0"/>
              <a:t> </a:t>
            </a:r>
            <a:r>
              <a:rPr lang="it-IT" dirty="0" err="1"/>
              <a:t>these</a:t>
            </a:r>
            <a:r>
              <a:rPr lang="it-IT" dirty="0"/>
              <a:t> </a:t>
            </a:r>
            <a:r>
              <a:rPr lang="it-IT" dirty="0" err="1"/>
              <a:t>measurments</a:t>
            </a:r>
            <a:r>
              <a:rPr lang="it-IT" dirty="0"/>
              <a:t> </a:t>
            </a:r>
            <a:r>
              <a:rPr lang="it-IT" dirty="0" err="1"/>
              <a:t>wer</a:t>
            </a:r>
            <a:r>
              <a:rPr lang="it-IT" dirty="0"/>
              <a:t> </a:t>
            </a:r>
            <a:r>
              <a:rPr lang="it-IT" dirty="0" err="1"/>
              <a:t>taken</a:t>
            </a:r>
            <a:r>
              <a:rPr lang="it-IT" dirty="0"/>
              <a:t> </a:t>
            </a:r>
            <a:r>
              <a:rPr lang="it-IT" dirty="0" err="1"/>
              <a:t>before</a:t>
            </a:r>
            <a:r>
              <a:rPr lang="it-IT" dirty="0"/>
              <a:t> and </a:t>
            </a:r>
            <a:r>
              <a:rPr lang="it-IT" dirty="0" err="1"/>
              <a:t>during</a:t>
            </a:r>
            <a:r>
              <a:rPr lang="it-IT" dirty="0"/>
              <a:t> the </a:t>
            </a:r>
            <a:r>
              <a:rPr lang="it-IT" dirty="0" err="1"/>
              <a:t>attack</a:t>
            </a:r>
            <a:r>
              <a:rPr lang="it-IT" dirty="0"/>
              <a:t>.</a:t>
            </a:r>
          </a:p>
          <a:p>
            <a:pPr marL="0" lvl="0" indent="0" algn="l" rtl="0">
              <a:spcBef>
                <a:spcPts val="0"/>
              </a:spcBef>
              <a:spcAft>
                <a:spcPts val="0"/>
              </a:spcAft>
              <a:buNone/>
            </a:pPr>
            <a:r>
              <a:rPr lang="it-IT" dirty="0"/>
              <a:t>For </a:t>
            </a:r>
            <a:r>
              <a:rPr lang="it-IT" dirty="0" err="1"/>
              <a:t>what</a:t>
            </a:r>
            <a:r>
              <a:rPr lang="it-IT" dirty="0"/>
              <a:t> </a:t>
            </a:r>
            <a:r>
              <a:rPr lang="it-IT" dirty="0" err="1"/>
              <a:t>concerns</a:t>
            </a:r>
            <a:r>
              <a:rPr lang="it-IT" dirty="0"/>
              <a:t> the </a:t>
            </a:r>
            <a:r>
              <a:rPr lang="it-IT" dirty="0" err="1"/>
              <a:t>vantage</a:t>
            </a:r>
            <a:r>
              <a:rPr lang="it-IT" dirty="0"/>
              <a:t> point of the monitoring </a:t>
            </a:r>
            <a:r>
              <a:rPr lang="it-IT" dirty="0" err="1"/>
              <a:t>phase</a:t>
            </a:r>
            <a:r>
              <a:rPr lang="it-IT" dirty="0"/>
              <a:t>, one laptop </a:t>
            </a:r>
            <a:r>
              <a:rPr lang="it-IT" dirty="0" err="1"/>
              <a:t>were</a:t>
            </a:r>
            <a:r>
              <a:rPr lang="it-IT" dirty="0"/>
              <a:t> </a:t>
            </a:r>
            <a:r>
              <a:rPr lang="it-IT" dirty="0" err="1"/>
              <a:t>dedicated</a:t>
            </a:r>
            <a:r>
              <a:rPr lang="it-IT" dirty="0"/>
              <a:t> for </a:t>
            </a:r>
            <a:r>
              <a:rPr lang="it-IT" dirty="0" err="1"/>
              <a:t>this</a:t>
            </a:r>
            <a:r>
              <a:rPr lang="it-IT" dirty="0"/>
              <a:t> task.</a:t>
            </a:r>
          </a:p>
          <a:p>
            <a:pPr marL="0" lvl="0" indent="0" algn="l" rtl="0">
              <a:spcBef>
                <a:spcPts val="0"/>
              </a:spcBef>
              <a:spcAft>
                <a:spcPts val="0"/>
              </a:spcAft>
              <a:buNone/>
            </a:pPr>
            <a:r>
              <a:rPr lang="it-IT" dirty="0"/>
              <a:t>And the </a:t>
            </a:r>
            <a:r>
              <a:rPr lang="it-IT" dirty="0" err="1"/>
              <a:t>experiment</a:t>
            </a:r>
            <a:r>
              <a:rPr lang="it-IT" dirty="0"/>
              <a:t> </a:t>
            </a:r>
            <a:r>
              <a:rPr lang="it-IT" dirty="0" err="1"/>
              <a:t>were</a:t>
            </a:r>
            <a:r>
              <a:rPr lang="it-IT" dirty="0"/>
              <a:t> </a:t>
            </a:r>
            <a:r>
              <a:rPr lang="it-IT" dirty="0" err="1"/>
              <a:t>conducted</a:t>
            </a:r>
            <a:r>
              <a:rPr lang="it-IT" dirty="0"/>
              <a:t> inside a Local Area Network </a:t>
            </a:r>
            <a:r>
              <a:rPr lang="it-IT" dirty="0" err="1"/>
              <a:t>which</a:t>
            </a:r>
            <a:r>
              <a:rPr lang="it-IT" dirty="0"/>
              <a:t> </a:t>
            </a:r>
            <a:r>
              <a:rPr lang="it-IT" dirty="0" err="1"/>
              <a:t>were</a:t>
            </a:r>
            <a:r>
              <a:rPr lang="it-IT" dirty="0"/>
              <a:t> </a:t>
            </a:r>
            <a:r>
              <a:rPr lang="it-IT" dirty="0" err="1"/>
              <a:t>isolated</a:t>
            </a:r>
            <a:r>
              <a:rPr lang="it-IT" dirty="0"/>
              <a:t> </a:t>
            </a:r>
            <a:r>
              <a:rPr lang="it-IT" dirty="0" err="1"/>
              <a:t>form</a:t>
            </a:r>
            <a:r>
              <a:rPr lang="it-IT" dirty="0"/>
              <a:t> internet in </a:t>
            </a:r>
            <a:r>
              <a:rPr lang="it-IT" dirty="0" err="1"/>
              <a:t>order</a:t>
            </a:r>
            <a:r>
              <a:rPr lang="it-IT" dirty="0"/>
              <a:t> to </a:t>
            </a:r>
            <a:r>
              <a:rPr lang="it-IT" dirty="0" err="1"/>
              <a:t>avoid</a:t>
            </a:r>
            <a:r>
              <a:rPr lang="it-IT" dirty="0"/>
              <a:t> </a:t>
            </a:r>
            <a:r>
              <a:rPr lang="it-IT" dirty="0" err="1"/>
              <a:t>that</a:t>
            </a:r>
            <a:r>
              <a:rPr lang="it-IT" dirty="0"/>
              <a:t> the </a:t>
            </a:r>
            <a:r>
              <a:rPr lang="it-IT" dirty="0" err="1"/>
              <a:t>attack</a:t>
            </a:r>
            <a:r>
              <a:rPr lang="it-IT" dirty="0"/>
              <a:t> </a:t>
            </a:r>
            <a:r>
              <a:rPr lang="it-IT" dirty="0" err="1"/>
              <a:t>could</a:t>
            </a:r>
            <a:r>
              <a:rPr lang="it-IT" dirty="0"/>
              <a:t> </a:t>
            </a:r>
            <a:r>
              <a:rPr lang="it-IT" dirty="0" err="1"/>
              <a:t>imact</a:t>
            </a:r>
            <a:r>
              <a:rPr lang="it-IT" dirty="0"/>
              <a:t> the public network devices.</a:t>
            </a:r>
          </a:p>
        </p:txBody>
      </p:sp>
    </p:spTree>
    <p:extLst>
      <p:ext uri="{BB962C8B-B14F-4D97-AF65-F5344CB8AC3E}">
        <p14:creationId xmlns:p14="http://schemas.microsoft.com/office/powerpoint/2010/main" val="33046090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In our experimental setup, we utilized a set of essential tools.</a:t>
            </a:r>
          </a:p>
        </p:txBody>
      </p:sp>
    </p:spTree>
    <p:extLst>
      <p:ext uri="{BB962C8B-B14F-4D97-AF65-F5344CB8AC3E}">
        <p14:creationId xmlns:p14="http://schemas.microsoft.com/office/powerpoint/2010/main" val="82352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11c3728c1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111c3728c1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The first tool we employed is Ping, a network utility tool used to test the connectivity between two networked devices. It essentially works by sending a sequence of </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icmp</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packets  and measures the Round trip time, which is the time to send, receive and return.</a:t>
            </a:r>
            <a:endParaRPr dirty="0"/>
          </a:p>
        </p:txBody>
      </p:sp>
    </p:spTree>
    <p:extLst>
      <p:ext uri="{BB962C8B-B14F-4D97-AF65-F5344CB8AC3E}">
        <p14:creationId xmlns:p14="http://schemas.microsoft.com/office/powerpoint/2010/main" val="2147748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11c3728c1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111c3728c1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err="1"/>
              <a:t>Another</a:t>
            </a:r>
            <a:r>
              <a:rPr lang="it-IT" dirty="0"/>
              <a:t> tool </a:t>
            </a:r>
            <a:r>
              <a:rPr lang="it-IT" dirty="0" err="1"/>
              <a:t>is</a:t>
            </a:r>
            <a:r>
              <a:rPr lang="it-IT" dirty="0"/>
              <a:t> DIG </a:t>
            </a:r>
            <a:r>
              <a:rPr lang="it-IT" dirty="0" err="1"/>
              <a:t>which</a:t>
            </a:r>
            <a:r>
              <a:rPr lang="it-IT" dirty="0"/>
              <a:t> stands for Domain Information </a:t>
            </a:r>
            <a:r>
              <a:rPr lang="it-IT" dirty="0" err="1"/>
              <a:t>Groper</a:t>
            </a:r>
            <a:r>
              <a:rPr lang="it-IT" dirty="0"/>
              <a:t>.</a:t>
            </a:r>
          </a:p>
          <a:p>
            <a:pPr marL="0" lvl="0" indent="0" algn="l" rtl="0">
              <a:spcBef>
                <a:spcPts val="0"/>
              </a:spcBef>
              <a:spcAft>
                <a:spcPts val="0"/>
              </a:spcAft>
              <a:buNone/>
            </a:pPr>
            <a:r>
              <a:rPr lang="en-GB" sz="1800" dirty="0">
                <a:effectLst/>
                <a:latin typeface="Calibri" panose="020F0502020204030204" pitchFamily="34" charset="0"/>
                <a:ea typeface="Calibri" panose="020F0502020204030204" pitchFamily="34" charset="0"/>
                <a:cs typeface="Times New Roman" panose="02020603050405020304" pitchFamily="18" charset="0"/>
              </a:rPr>
              <a:t>It allows users to perform DNS lookups to check DNS records and obtain information about DNS configurations. It were used to measure the response time of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dns</a:t>
            </a:r>
            <a:r>
              <a:rPr lang="en-GB" sz="1800" dirty="0">
                <a:effectLst/>
                <a:latin typeface="Calibri" panose="020F0502020204030204" pitchFamily="34" charset="0"/>
                <a:ea typeface="Calibri" panose="020F0502020204030204" pitchFamily="34" charset="0"/>
                <a:cs typeface="Times New Roman" panose="02020603050405020304" pitchFamily="18" charset="0"/>
              </a:rPr>
              <a:t> queries and also in the preliminary phase, to check if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dns</a:t>
            </a:r>
            <a:r>
              <a:rPr lang="en-GB" sz="1800" dirty="0">
                <a:effectLst/>
                <a:latin typeface="Calibri" panose="020F0502020204030204" pitchFamily="34" charset="0"/>
                <a:ea typeface="Calibri" panose="020F0502020204030204" pitchFamily="34" charset="0"/>
                <a:cs typeface="Times New Roman" panose="02020603050405020304" pitchFamily="18" charset="0"/>
              </a:rPr>
              <a:t> server were reachable and properly configured.</a:t>
            </a:r>
          </a:p>
        </p:txBody>
      </p:sp>
    </p:spTree>
    <p:extLst>
      <p:ext uri="{BB962C8B-B14F-4D97-AF65-F5344CB8AC3E}">
        <p14:creationId xmlns:p14="http://schemas.microsoft.com/office/powerpoint/2010/main" val="3036569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11c3728c1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111c3728c1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 command that provides real-time monitoring of system resources such as CPU usage, memory utilization, running processes, and more. It displays an interactive, dynamic table that continually updates, enabling users to view the current state of their system.</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6980843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11c3728c1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111c3728c1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an open-source network protocol analyser. Wireshark is designed to capture, analyse, and display network traffic in real-time. It were used to monitor the traffic of the network under attack</a:t>
            </a:r>
            <a:endParaRPr dirty="0"/>
          </a:p>
        </p:txBody>
      </p:sp>
    </p:spTree>
    <p:extLst>
      <p:ext uri="{BB962C8B-B14F-4D97-AF65-F5344CB8AC3E}">
        <p14:creationId xmlns:p14="http://schemas.microsoft.com/office/powerpoint/2010/main" val="26939395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err="1"/>
              <a:t>Let’s</a:t>
            </a:r>
            <a:r>
              <a:rPr lang="it-IT" dirty="0"/>
              <a:t> go </a:t>
            </a:r>
            <a:r>
              <a:rPr lang="it-IT" dirty="0" err="1"/>
              <a:t>deeper</a:t>
            </a:r>
            <a:r>
              <a:rPr lang="it-IT" dirty="0"/>
              <a:t> in the </a:t>
            </a:r>
            <a:r>
              <a:rPr lang="it-IT" dirty="0" err="1"/>
              <a:t>dns</a:t>
            </a:r>
            <a:r>
              <a:rPr lang="it-IT" dirty="0"/>
              <a:t> server </a:t>
            </a:r>
            <a:r>
              <a:rPr lang="it-IT" dirty="0" err="1"/>
              <a:t>configuration</a:t>
            </a:r>
            <a:endParaRPr dirty="0"/>
          </a:p>
        </p:txBody>
      </p:sp>
    </p:spTree>
    <p:extLst>
      <p:ext uri="{BB962C8B-B14F-4D97-AF65-F5344CB8AC3E}">
        <p14:creationId xmlns:p14="http://schemas.microsoft.com/office/powerpoint/2010/main" val="707280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11c3728c1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111c3728c1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The server </a:t>
            </a:r>
            <a:r>
              <a:rPr lang="it-IT" dirty="0" err="1"/>
              <a:t>were</a:t>
            </a:r>
            <a:r>
              <a:rPr lang="it-IT" dirty="0"/>
              <a:t> running on Ubuntu 20.4 OS.</a:t>
            </a:r>
          </a:p>
          <a:p>
            <a:pPr marL="0" lvl="0" indent="0" algn="l" rtl="0">
              <a:spcBef>
                <a:spcPts val="0"/>
              </a:spcBef>
              <a:spcAft>
                <a:spcPts val="0"/>
              </a:spcAft>
              <a:buNone/>
            </a:pPr>
            <a:r>
              <a:rPr lang="it-IT" dirty="0"/>
              <a:t>BIND9 </a:t>
            </a:r>
            <a:r>
              <a:rPr lang="it-IT" dirty="0" err="1"/>
              <a:t>is</a:t>
            </a:r>
            <a:r>
              <a:rPr lang="it-IT" dirty="0"/>
              <a:t> the </a:t>
            </a:r>
            <a:r>
              <a:rPr lang="it-IT" dirty="0" err="1"/>
              <a:t>selected</a:t>
            </a:r>
            <a:r>
              <a:rPr lang="it-IT" dirty="0"/>
              <a:t> </a:t>
            </a:r>
            <a:r>
              <a:rPr lang="it-IT" dirty="0" err="1"/>
              <a:t>implementation</a:t>
            </a:r>
            <a:r>
              <a:rPr lang="it-IT" dirty="0"/>
              <a:t> of the DNS server, </a:t>
            </a:r>
            <a:r>
              <a:rPr lang="it-IT" dirty="0" err="1"/>
              <a:t>because</a:t>
            </a:r>
            <a:r>
              <a:rPr lang="it-IT" dirty="0"/>
              <a:t> </a:t>
            </a:r>
            <a:r>
              <a:rPr lang="it-IT" dirty="0" err="1"/>
              <a:t>it</a:t>
            </a:r>
            <a:r>
              <a:rPr lang="it-IT" dirty="0"/>
              <a:t> </a:t>
            </a:r>
            <a:r>
              <a:rPr lang="it-IT" dirty="0" err="1"/>
              <a:t>is</a:t>
            </a:r>
            <a:r>
              <a:rPr lang="it-IT" dirty="0"/>
              <a:t> open source.</a:t>
            </a:r>
          </a:p>
          <a:p>
            <a:pPr marL="0" lvl="0" indent="0" algn="l" rtl="0">
              <a:spcBef>
                <a:spcPts val="0"/>
              </a:spcBef>
              <a:spcAft>
                <a:spcPts val="0"/>
              </a:spcAft>
              <a:buNone/>
            </a:pPr>
            <a:r>
              <a:rPr lang="it-IT" dirty="0"/>
              <a:t>And </a:t>
            </a:r>
            <a:r>
              <a:rPr lang="it-IT" dirty="0" err="1"/>
              <a:t>it</a:t>
            </a:r>
            <a:r>
              <a:rPr lang="it-IT" dirty="0"/>
              <a:t> can be </a:t>
            </a:r>
            <a:r>
              <a:rPr lang="it-IT" dirty="0" err="1"/>
              <a:t>easily</a:t>
            </a:r>
            <a:r>
              <a:rPr lang="it-IT" dirty="0"/>
              <a:t> </a:t>
            </a:r>
            <a:r>
              <a:rPr lang="it-IT" dirty="0" err="1"/>
              <a:t>customized</a:t>
            </a:r>
            <a:r>
              <a:rPr lang="it-IT" dirty="0"/>
              <a:t> by editing the </a:t>
            </a:r>
            <a:r>
              <a:rPr lang="it-IT" dirty="0" err="1"/>
              <a:t>configuration</a:t>
            </a:r>
            <a:r>
              <a:rPr lang="it-IT" dirty="0"/>
              <a:t> files.</a:t>
            </a:r>
          </a:p>
          <a:p>
            <a:pPr marL="0" lvl="0" indent="0" algn="l" rtl="0">
              <a:spcBef>
                <a:spcPts val="0"/>
              </a:spcBef>
              <a:spcAft>
                <a:spcPts val="0"/>
              </a:spcAft>
              <a:buNone/>
            </a:pPr>
            <a:r>
              <a:rPr lang="it-IT" dirty="0"/>
              <a:t>The Server </a:t>
            </a:r>
            <a:r>
              <a:rPr lang="it-IT" dirty="0" err="1"/>
              <a:t>were</a:t>
            </a:r>
            <a:r>
              <a:rPr lang="it-IT" dirty="0"/>
              <a:t> </a:t>
            </a:r>
            <a:r>
              <a:rPr lang="it-IT" dirty="0" err="1"/>
              <a:t>configured</a:t>
            </a:r>
            <a:r>
              <a:rPr lang="it-IT" dirty="0"/>
              <a:t> </a:t>
            </a:r>
            <a:r>
              <a:rPr lang="it-IT" dirty="0" err="1"/>
              <a:t>as</a:t>
            </a:r>
            <a:r>
              <a:rPr lang="it-IT" dirty="0"/>
              <a:t> a </a:t>
            </a:r>
            <a:r>
              <a:rPr lang="it-IT" dirty="0" err="1"/>
              <a:t>local</a:t>
            </a:r>
            <a:r>
              <a:rPr lang="it-IT" dirty="0"/>
              <a:t> DNS with autority over the domain ‘ediproject.com’</a:t>
            </a:r>
          </a:p>
          <a:p>
            <a:pPr marL="0" lvl="0" indent="0" algn="l" rtl="0">
              <a:spcBef>
                <a:spcPts val="0"/>
              </a:spcBef>
              <a:spcAft>
                <a:spcPts val="0"/>
              </a:spcAft>
              <a:buNone/>
            </a:pPr>
            <a:r>
              <a:rPr lang="it-IT" dirty="0" err="1"/>
              <a:t>We</a:t>
            </a:r>
            <a:r>
              <a:rPr lang="it-IT" dirty="0"/>
              <a:t> </a:t>
            </a:r>
            <a:r>
              <a:rPr lang="it-IT" dirty="0" err="1"/>
              <a:t>decided</a:t>
            </a:r>
            <a:r>
              <a:rPr lang="it-IT" dirty="0"/>
              <a:t> to </a:t>
            </a:r>
            <a:r>
              <a:rPr lang="it-IT" dirty="0" err="1"/>
              <a:t>not</a:t>
            </a:r>
            <a:r>
              <a:rPr lang="it-IT" dirty="0"/>
              <a:t> </a:t>
            </a:r>
            <a:r>
              <a:rPr lang="it-IT" dirty="0" err="1"/>
              <a:t>implement</a:t>
            </a:r>
            <a:r>
              <a:rPr lang="it-IT" dirty="0"/>
              <a:t> </a:t>
            </a:r>
            <a:r>
              <a:rPr lang="it-IT" dirty="0" err="1"/>
              <a:t>any</a:t>
            </a:r>
            <a:r>
              <a:rPr lang="it-IT" dirty="0"/>
              <a:t> security </a:t>
            </a:r>
            <a:r>
              <a:rPr lang="it-IT" dirty="0" err="1"/>
              <a:t>measure</a:t>
            </a:r>
            <a:r>
              <a:rPr lang="it-IT" dirty="0"/>
              <a:t> in </a:t>
            </a:r>
            <a:r>
              <a:rPr lang="it-IT" dirty="0" err="1"/>
              <a:t>order</a:t>
            </a:r>
            <a:r>
              <a:rPr lang="it-IT" dirty="0"/>
              <a:t> to facilitate the </a:t>
            </a:r>
            <a:r>
              <a:rPr lang="it-IT" dirty="0" err="1"/>
              <a:t>attack</a:t>
            </a:r>
            <a:r>
              <a:rPr lang="it-IT" dirty="0"/>
              <a:t> and make </a:t>
            </a:r>
            <a:r>
              <a:rPr lang="it-IT" dirty="0" err="1"/>
              <a:t>it</a:t>
            </a:r>
            <a:r>
              <a:rPr lang="it-IT" dirty="0"/>
              <a:t> more </a:t>
            </a:r>
            <a:r>
              <a:rPr lang="it-IT" dirty="0" err="1"/>
              <a:t>effective</a:t>
            </a:r>
            <a:r>
              <a:rPr lang="it-IT" dirty="0"/>
              <a:t>.</a:t>
            </a:r>
          </a:p>
          <a:p>
            <a:pPr marL="0" lvl="0" indent="0" algn="l" rtl="0">
              <a:spcBef>
                <a:spcPts val="0"/>
              </a:spcBef>
              <a:spcAft>
                <a:spcPts val="0"/>
              </a:spcAft>
              <a:buNone/>
            </a:pPr>
            <a:r>
              <a:rPr lang="it-IT" dirty="0"/>
              <a:t>So </a:t>
            </a:r>
            <a:r>
              <a:rPr lang="it-IT" dirty="0" err="1"/>
              <a:t>all</a:t>
            </a:r>
            <a:r>
              <a:rPr lang="it-IT" dirty="0"/>
              <a:t> devices on the LAN </a:t>
            </a:r>
            <a:r>
              <a:rPr lang="it-IT" dirty="0" err="1"/>
              <a:t>were</a:t>
            </a:r>
            <a:r>
              <a:rPr lang="it-IT" dirty="0"/>
              <a:t> </a:t>
            </a:r>
            <a:r>
              <a:rPr lang="it-IT" dirty="0" err="1"/>
              <a:t>able</a:t>
            </a:r>
            <a:r>
              <a:rPr lang="it-IT" dirty="0"/>
              <a:t> to </a:t>
            </a:r>
            <a:r>
              <a:rPr lang="it-IT" dirty="0" err="1"/>
              <a:t>perform</a:t>
            </a:r>
            <a:r>
              <a:rPr lang="it-IT" dirty="0"/>
              <a:t> </a:t>
            </a:r>
            <a:r>
              <a:rPr lang="it-IT" dirty="0" err="1"/>
              <a:t>any</a:t>
            </a:r>
            <a:r>
              <a:rPr lang="it-IT" dirty="0"/>
              <a:t> </a:t>
            </a:r>
            <a:r>
              <a:rPr lang="it-IT" dirty="0" err="1"/>
              <a:t>kind</a:t>
            </a:r>
            <a:r>
              <a:rPr lang="it-IT" dirty="0"/>
              <a:t> of </a:t>
            </a:r>
            <a:r>
              <a:rPr lang="it-IT" dirty="0" err="1"/>
              <a:t>request</a:t>
            </a:r>
            <a:endParaRPr dirty="0"/>
          </a:p>
        </p:txBody>
      </p:sp>
    </p:spTree>
    <p:extLst>
      <p:ext uri="{BB962C8B-B14F-4D97-AF65-F5344CB8AC3E}">
        <p14:creationId xmlns:p14="http://schemas.microsoft.com/office/powerpoint/2010/main" val="445134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11c3728c1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111c3728c1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668266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a4d1c76c4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a4d1c76c4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The DNS </a:t>
            </a:r>
            <a:r>
              <a:rPr lang="it-IT" dirty="0" err="1"/>
              <a:t>is</a:t>
            </a:r>
            <a:r>
              <a:rPr lang="it-IT" dirty="0"/>
              <a:t> </a:t>
            </a:r>
            <a:r>
              <a:rPr lang="it-IT" dirty="0" err="1"/>
              <a:t>vital</a:t>
            </a:r>
            <a:r>
              <a:rPr lang="it-IT" dirty="0"/>
              <a:t> for the internet, so </a:t>
            </a:r>
            <a:r>
              <a:rPr lang="it-IT" dirty="0" err="1"/>
              <a:t>protecting</a:t>
            </a:r>
            <a:r>
              <a:rPr lang="it-IT" dirty="0"/>
              <a:t> </a:t>
            </a:r>
            <a:r>
              <a:rPr lang="it-IT" dirty="0" err="1"/>
              <a:t>it</a:t>
            </a:r>
            <a:r>
              <a:rPr lang="it-IT" dirty="0"/>
              <a:t> from </a:t>
            </a:r>
            <a:r>
              <a:rPr lang="it-IT" dirty="0" err="1"/>
              <a:t>DDoS</a:t>
            </a:r>
            <a:r>
              <a:rPr lang="it-IT" dirty="0"/>
              <a:t> and </a:t>
            </a:r>
            <a:r>
              <a:rPr lang="it-IT" dirty="0" err="1"/>
              <a:t>any</a:t>
            </a:r>
            <a:r>
              <a:rPr lang="it-IT" dirty="0"/>
              <a:t> </a:t>
            </a:r>
            <a:r>
              <a:rPr lang="it-IT" dirty="0" err="1"/>
              <a:t>other</a:t>
            </a:r>
            <a:r>
              <a:rPr lang="it-IT" dirty="0"/>
              <a:t> </a:t>
            </a:r>
            <a:r>
              <a:rPr lang="it-IT" dirty="0" err="1"/>
              <a:t>type</a:t>
            </a:r>
            <a:r>
              <a:rPr lang="it-IT" dirty="0"/>
              <a:t> of </a:t>
            </a:r>
            <a:r>
              <a:rPr lang="it-IT" dirty="0" err="1"/>
              <a:t>attack</a:t>
            </a:r>
            <a:r>
              <a:rPr lang="it-IT" dirty="0"/>
              <a:t> </a:t>
            </a:r>
            <a:r>
              <a:rPr lang="it-IT" dirty="0" err="1"/>
              <a:t>is</a:t>
            </a:r>
            <a:r>
              <a:rPr lang="it-IT" dirty="0"/>
              <a:t> </a:t>
            </a:r>
            <a:r>
              <a:rPr lang="it-IT" dirty="0" err="1"/>
              <a:t>crucial</a:t>
            </a:r>
            <a:r>
              <a:rPr lang="it-IT" dirty="0"/>
              <a:t>.</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To </a:t>
            </a:r>
            <a:r>
              <a:rPr lang="it-IT" dirty="0" err="1"/>
              <a:t>achieve</a:t>
            </a:r>
            <a:r>
              <a:rPr lang="it-IT" dirty="0"/>
              <a:t> </a:t>
            </a:r>
            <a:r>
              <a:rPr lang="it-IT" dirty="0" err="1"/>
              <a:t>this</a:t>
            </a:r>
            <a:r>
              <a:rPr lang="it-IT" dirty="0"/>
              <a:t> </a:t>
            </a:r>
            <a:r>
              <a:rPr lang="it-IT" dirty="0" err="1"/>
              <a:t>many</a:t>
            </a:r>
            <a:r>
              <a:rPr lang="it-IT" dirty="0"/>
              <a:t> </a:t>
            </a:r>
            <a:r>
              <a:rPr lang="it-IT" dirty="0" err="1"/>
              <a:t>mitigations</a:t>
            </a:r>
            <a:r>
              <a:rPr lang="it-IT" dirty="0"/>
              <a:t> </a:t>
            </a:r>
            <a:r>
              <a:rPr lang="it-IT" dirty="0" err="1"/>
              <a:t>measures</a:t>
            </a:r>
            <a:r>
              <a:rPr lang="it-IT" dirty="0"/>
              <a:t> </a:t>
            </a:r>
            <a:r>
              <a:rPr lang="it-IT" dirty="0" err="1"/>
              <a:t>have</a:t>
            </a:r>
            <a:r>
              <a:rPr lang="it-IT" dirty="0"/>
              <a:t> </a:t>
            </a:r>
            <a:r>
              <a:rPr lang="it-IT" dirty="0" err="1"/>
              <a:t>been</a:t>
            </a:r>
            <a:r>
              <a:rPr lang="it-IT" dirty="0"/>
              <a:t> </a:t>
            </a:r>
            <a:r>
              <a:rPr lang="it-IT" dirty="0" err="1"/>
              <a:t>deployed</a:t>
            </a:r>
            <a:r>
              <a:rPr lang="it-IT" dirty="0"/>
              <a:t> </a:t>
            </a:r>
            <a:r>
              <a:rPr lang="it-IT" dirty="0" err="1"/>
              <a:t>across</a:t>
            </a:r>
            <a:r>
              <a:rPr lang="it-IT" dirty="0"/>
              <a:t> the </a:t>
            </a:r>
            <a:r>
              <a:rPr lang="it-IT" dirty="0" err="1"/>
              <a:t>years</a:t>
            </a:r>
            <a:r>
              <a:rPr lang="it-IT" dirty="0"/>
              <a:t> and </a:t>
            </a:r>
            <a:r>
              <a:rPr lang="it-IT" dirty="0" err="1"/>
              <a:t>we</a:t>
            </a:r>
            <a:r>
              <a:rPr lang="it-IT" dirty="0"/>
              <a:t> are gonna </a:t>
            </a:r>
            <a:r>
              <a:rPr lang="it-IT" dirty="0" err="1"/>
              <a:t>see</a:t>
            </a:r>
            <a:r>
              <a:rPr lang="it-IT" dirty="0"/>
              <a:t> some of </a:t>
            </a:r>
            <a:r>
              <a:rPr lang="it-IT" dirty="0" err="1"/>
              <a:t>them</a:t>
            </a:r>
            <a:r>
              <a:rPr lang="it-IT" dirty="0"/>
              <a:t> in </a:t>
            </a:r>
            <a:r>
              <a:rPr lang="it-IT" dirty="0" err="1"/>
              <a:t>this</a:t>
            </a:r>
            <a:r>
              <a:rPr lang="it-IT" dirty="0"/>
              <a:t> </a:t>
            </a:r>
            <a:r>
              <a:rPr lang="it-IT" dirty="0" err="1"/>
              <a:t>section</a:t>
            </a:r>
            <a:r>
              <a:rPr lang="it-IT" dirty="0"/>
              <a:t>.</a:t>
            </a:r>
          </a:p>
          <a:p>
            <a:pPr marL="0" lvl="0" indent="0" algn="l" rtl="0">
              <a:spcBef>
                <a:spcPts val="0"/>
              </a:spcBef>
              <a:spcAft>
                <a:spcPts val="0"/>
              </a:spcAft>
              <a:buNone/>
            </a:pPr>
            <a:endParaRPr lang="it-IT"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317692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err="1"/>
              <a:t>They</a:t>
            </a:r>
            <a:r>
              <a:rPr lang="it-IT" dirty="0"/>
              <a:t> can be </a:t>
            </a:r>
            <a:r>
              <a:rPr lang="it-IT" dirty="0" err="1"/>
              <a:t>roughly</a:t>
            </a:r>
            <a:r>
              <a:rPr lang="it-IT" dirty="0"/>
              <a:t> </a:t>
            </a:r>
            <a:r>
              <a:rPr lang="it-IT" dirty="0" err="1"/>
              <a:t>classified</a:t>
            </a:r>
            <a:r>
              <a:rPr lang="it-IT" dirty="0"/>
              <a:t> in </a:t>
            </a:r>
            <a:r>
              <a:rPr lang="it-IT" dirty="0" err="1"/>
              <a:t>two</a:t>
            </a:r>
            <a:r>
              <a:rPr lang="it-IT" dirty="0"/>
              <a:t> </a:t>
            </a:r>
            <a:r>
              <a:rPr lang="it-IT" dirty="0" err="1"/>
              <a:t>categories</a:t>
            </a:r>
            <a:r>
              <a:rPr lang="it-IT" dirty="0"/>
              <a:t>.</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err="1"/>
              <a:t>Proactive</a:t>
            </a:r>
            <a:r>
              <a:rPr lang="it-IT" dirty="0"/>
              <a:t> </a:t>
            </a:r>
            <a:r>
              <a:rPr lang="it-IT" dirty="0" err="1"/>
              <a:t>measures</a:t>
            </a:r>
            <a:r>
              <a:rPr lang="it-IT" dirty="0"/>
              <a:t> </a:t>
            </a:r>
            <a:r>
              <a:rPr lang="it-IT" dirty="0" err="1"/>
              <a:t>that</a:t>
            </a:r>
            <a:r>
              <a:rPr lang="it-IT" dirty="0"/>
              <a:t> </a:t>
            </a:r>
            <a:r>
              <a:rPr lang="it-IT" dirty="0" err="1"/>
              <a:t>tries</a:t>
            </a:r>
            <a:r>
              <a:rPr lang="it-IT" dirty="0"/>
              <a:t> to </a:t>
            </a:r>
            <a:r>
              <a:rPr lang="it-IT" dirty="0" err="1"/>
              <a:t>prevent</a:t>
            </a:r>
            <a:r>
              <a:rPr lang="it-IT" dirty="0"/>
              <a:t> and </a:t>
            </a:r>
            <a:r>
              <a:rPr lang="it-IT" dirty="0" err="1"/>
              <a:t>avoid</a:t>
            </a:r>
            <a:r>
              <a:rPr lang="it-IT" dirty="0"/>
              <a:t> the </a:t>
            </a:r>
            <a:r>
              <a:rPr lang="it-IT" dirty="0" err="1"/>
              <a:t>attack</a:t>
            </a:r>
            <a:r>
              <a:rPr lang="it-IT" dirty="0"/>
              <a:t>.</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err="1"/>
              <a:t>Reactive</a:t>
            </a:r>
            <a:r>
              <a:rPr lang="it-IT" dirty="0"/>
              <a:t> </a:t>
            </a:r>
            <a:r>
              <a:rPr lang="it-IT" dirty="0" err="1"/>
              <a:t>measures</a:t>
            </a:r>
            <a:r>
              <a:rPr lang="it-IT" dirty="0"/>
              <a:t> </a:t>
            </a:r>
            <a:r>
              <a:rPr lang="it-IT" dirty="0" err="1"/>
              <a:t>aimed</a:t>
            </a:r>
            <a:r>
              <a:rPr lang="it-IT" dirty="0"/>
              <a:t> </a:t>
            </a:r>
            <a:r>
              <a:rPr lang="it-IT" dirty="0" err="1"/>
              <a:t>at</a:t>
            </a:r>
            <a:r>
              <a:rPr lang="it-IT" dirty="0"/>
              <a:t> </a:t>
            </a:r>
            <a:r>
              <a:rPr lang="it-IT" dirty="0" err="1"/>
              <a:t>identifying</a:t>
            </a:r>
            <a:r>
              <a:rPr lang="it-IT" dirty="0"/>
              <a:t> and stop </a:t>
            </a:r>
            <a:r>
              <a:rPr lang="it-IT" dirty="0" err="1"/>
              <a:t>as</a:t>
            </a:r>
            <a:r>
              <a:rPr lang="it-IT" dirty="0"/>
              <a:t> </a:t>
            </a:r>
            <a:r>
              <a:rPr lang="it-IT" dirty="0" err="1"/>
              <a:t>soon</a:t>
            </a:r>
            <a:r>
              <a:rPr lang="it-IT" dirty="0"/>
              <a:t> </a:t>
            </a:r>
            <a:r>
              <a:rPr lang="it-IT" dirty="0" err="1"/>
              <a:t>as</a:t>
            </a:r>
            <a:r>
              <a:rPr lang="it-IT" dirty="0"/>
              <a:t> </a:t>
            </a:r>
            <a:r>
              <a:rPr lang="it-IT" dirty="0" err="1"/>
              <a:t>possible</a:t>
            </a:r>
            <a:r>
              <a:rPr lang="it-IT" dirty="0"/>
              <a:t> the </a:t>
            </a:r>
            <a:r>
              <a:rPr lang="it-IT" dirty="0" err="1"/>
              <a:t>attack</a:t>
            </a:r>
            <a:r>
              <a:rPr lang="it-IT" dirty="0"/>
              <a:t>, </a:t>
            </a:r>
            <a:r>
              <a:rPr lang="it-IT" dirty="0" err="1"/>
              <a:t>while</a:t>
            </a:r>
            <a:r>
              <a:rPr lang="it-IT" dirty="0"/>
              <a:t> </a:t>
            </a:r>
            <a:r>
              <a:rPr lang="it-IT" dirty="0" err="1"/>
              <a:t>increasing</a:t>
            </a:r>
            <a:r>
              <a:rPr lang="it-IT" dirty="0"/>
              <a:t> the system </a:t>
            </a:r>
            <a:r>
              <a:rPr lang="it-IT" dirty="0" err="1"/>
              <a:t>resilience</a:t>
            </a:r>
            <a:r>
              <a:rPr lang="it-IT" dirty="0"/>
              <a:t> </a:t>
            </a:r>
            <a:r>
              <a:rPr lang="it-IT" dirty="0" err="1"/>
              <a:t>as</a:t>
            </a:r>
            <a:r>
              <a:rPr lang="it-IT" dirty="0"/>
              <a:t> </a:t>
            </a:r>
            <a:r>
              <a:rPr lang="it-IT" dirty="0" err="1"/>
              <a:t>well</a:t>
            </a:r>
            <a:r>
              <a:rPr lang="it-IT" dirty="0"/>
              <a:t>.</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Read the </a:t>
            </a:r>
            <a:r>
              <a:rPr lang="it-IT" dirty="0" err="1"/>
              <a:t>measures</a:t>
            </a:r>
            <a:r>
              <a:rPr lang="it-IT" dirty="0"/>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a073618e60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a073618e60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The idea </a:t>
            </a:r>
            <a:r>
              <a:rPr lang="it-IT" dirty="0" err="1"/>
              <a:t>behind</a:t>
            </a:r>
            <a:r>
              <a:rPr lang="it-IT" dirty="0"/>
              <a:t> the rate </a:t>
            </a:r>
            <a:r>
              <a:rPr lang="it-IT" dirty="0" err="1"/>
              <a:t>limiting</a:t>
            </a:r>
            <a:r>
              <a:rPr lang="it-IT" dirty="0"/>
              <a:t> </a:t>
            </a:r>
            <a:r>
              <a:rPr lang="it-IT" dirty="0" err="1"/>
              <a:t>is</a:t>
            </a:r>
            <a:r>
              <a:rPr lang="it-IT" dirty="0"/>
              <a:t> to </a:t>
            </a:r>
            <a:r>
              <a:rPr lang="it-IT" dirty="0" err="1"/>
              <a:t>limit</a:t>
            </a:r>
            <a:r>
              <a:rPr lang="it-IT" dirty="0"/>
              <a:t> </a:t>
            </a:r>
            <a:r>
              <a:rPr lang="it-IT" dirty="0" err="1"/>
              <a:t>th</a:t>
            </a:r>
            <a:r>
              <a:rPr lang="it-IT" dirty="0"/>
              <a:t> </a:t>
            </a:r>
            <a:r>
              <a:rPr lang="it-IT" dirty="0" err="1"/>
              <a:t>enumber</a:t>
            </a:r>
            <a:r>
              <a:rPr lang="it-IT" dirty="0"/>
              <a:t> of </a:t>
            </a:r>
            <a:r>
              <a:rPr lang="it-IT" dirty="0" err="1"/>
              <a:t>response</a:t>
            </a:r>
            <a:r>
              <a:rPr lang="it-IT" dirty="0"/>
              <a:t> a server can </a:t>
            </a:r>
            <a:r>
              <a:rPr lang="it-IT" dirty="0" err="1"/>
              <a:t>provide</a:t>
            </a:r>
            <a:r>
              <a:rPr lang="it-IT" dirty="0"/>
              <a:t> to a </a:t>
            </a:r>
            <a:r>
              <a:rPr lang="it-IT" dirty="0" err="1"/>
              <a:t>given</a:t>
            </a:r>
            <a:r>
              <a:rPr lang="it-IT" dirty="0"/>
              <a:t> IP. </a:t>
            </a:r>
            <a:r>
              <a:rPr lang="it-IT" dirty="0" err="1"/>
              <a:t>That</a:t>
            </a:r>
            <a:r>
              <a:rPr lang="it-IT" dirty="0"/>
              <a:t> way the server can stop </a:t>
            </a:r>
            <a:r>
              <a:rPr lang="it-IT" dirty="0" err="1"/>
              <a:t>providing</a:t>
            </a:r>
            <a:r>
              <a:rPr lang="it-IT" dirty="0"/>
              <a:t> </a:t>
            </a:r>
            <a:r>
              <a:rPr lang="it-IT" dirty="0" err="1"/>
              <a:t>answer</a:t>
            </a:r>
            <a:r>
              <a:rPr lang="it-IT" dirty="0"/>
              <a:t> to the </a:t>
            </a:r>
            <a:r>
              <a:rPr lang="it-IT" dirty="0" err="1"/>
              <a:t>spoofed</a:t>
            </a:r>
            <a:r>
              <a:rPr lang="it-IT" dirty="0"/>
              <a:t> IP and the </a:t>
            </a:r>
            <a:r>
              <a:rPr lang="it-IT" dirty="0" err="1"/>
              <a:t>reflection</a:t>
            </a:r>
            <a:r>
              <a:rPr lang="it-IT" dirty="0"/>
              <a:t> </a:t>
            </a:r>
            <a:r>
              <a:rPr lang="it-IT" dirty="0" err="1"/>
              <a:t>effect</a:t>
            </a:r>
            <a:r>
              <a:rPr lang="it-IT" dirty="0"/>
              <a:t> </a:t>
            </a:r>
            <a:r>
              <a:rPr lang="it-IT" dirty="0" err="1"/>
              <a:t>is</a:t>
            </a:r>
            <a:r>
              <a:rPr lang="it-IT" dirty="0"/>
              <a:t> </a:t>
            </a:r>
            <a:r>
              <a:rPr lang="it-IT" dirty="0" err="1"/>
              <a:t>mitigated</a:t>
            </a:r>
            <a:r>
              <a:rPr lang="it-IT" dirty="0"/>
              <a:t>.</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err="1"/>
              <a:t>As</a:t>
            </a:r>
            <a:r>
              <a:rPr lang="it-IT" dirty="0"/>
              <a:t> </a:t>
            </a:r>
            <a:r>
              <a:rPr lang="it-IT" dirty="0" err="1"/>
              <a:t>regard</a:t>
            </a:r>
            <a:r>
              <a:rPr lang="it-IT" dirty="0"/>
              <a:t> the </a:t>
            </a:r>
            <a:r>
              <a:rPr lang="it-IT" dirty="0" err="1"/>
              <a:t>trusted</a:t>
            </a:r>
            <a:r>
              <a:rPr lang="it-IT" dirty="0"/>
              <a:t> sources the idea </a:t>
            </a:r>
            <a:r>
              <a:rPr lang="it-IT" dirty="0" err="1"/>
              <a:t>is</a:t>
            </a:r>
            <a:r>
              <a:rPr lang="it-IT" dirty="0"/>
              <a:t> to create a </a:t>
            </a:r>
            <a:r>
              <a:rPr lang="it-IT" dirty="0" err="1"/>
              <a:t>whitelist</a:t>
            </a:r>
            <a:r>
              <a:rPr lang="it-IT" dirty="0"/>
              <a:t> of IP </a:t>
            </a:r>
            <a:r>
              <a:rPr lang="it-IT" dirty="0" err="1"/>
              <a:t>that</a:t>
            </a:r>
            <a:r>
              <a:rPr lang="it-IT" dirty="0"/>
              <a:t> are </a:t>
            </a:r>
            <a:r>
              <a:rPr lang="it-IT" dirty="0" err="1"/>
              <a:t>legitimated</a:t>
            </a:r>
            <a:r>
              <a:rPr lang="it-IT" dirty="0"/>
              <a:t> to </a:t>
            </a:r>
            <a:r>
              <a:rPr lang="it-IT" dirty="0" err="1"/>
              <a:t>send</a:t>
            </a:r>
            <a:r>
              <a:rPr lang="it-IT" dirty="0"/>
              <a:t> queries to the DNS server. </a:t>
            </a:r>
          </a:p>
          <a:p>
            <a:pPr marL="0" lvl="0" indent="0" algn="l" rtl="0">
              <a:spcBef>
                <a:spcPts val="0"/>
              </a:spcBef>
              <a:spcAft>
                <a:spcPts val="0"/>
              </a:spcAft>
              <a:buNone/>
            </a:pPr>
            <a:r>
              <a:rPr lang="it-IT" dirty="0" err="1"/>
              <a:t>Thereby</a:t>
            </a:r>
            <a:r>
              <a:rPr lang="it-IT" dirty="0"/>
              <a:t>, the </a:t>
            </a:r>
            <a:r>
              <a:rPr lang="it-IT" dirty="0" err="1"/>
              <a:t>number</a:t>
            </a:r>
            <a:r>
              <a:rPr lang="it-IT" dirty="0"/>
              <a:t> of IP </a:t>
            </a:r>
            <a:r>
              <a:rPr lang="it-IT" dirty="0" err="1"/>
              <a:t>that</a:t>
            </a:r>
            <a:r>
              <a:rPr lang="it-IT" dirty="0"/>
              <a:t> can be </a:t>
            </a:r>
            <a:r>
              <a:rPr lang="it-IT" dirty="0" err="1"/>
              <a:t>spoofed</a:t>
            </a:r>
            <a:r>
              <a:rPr lang="it-IT" dirty="0"/>
              <a:t> to </a:t>
            </a:r>
            <a:r>
              <a:rPr lang="it-IT" dirty="0" err="1"/>
              <a:t>perform</a:t>
            </a:r>
            <a:r>
              <a:rPr lang="it-IT" dirty="0"/>
              <a:t> </a:t>
            </a:r>
            <a:r>
              <a:rPr lang="it-IT" dirty="0" err="1"/>
              <a:t>attack</a:t>
            </a:r>
            <a:r>
              <a:rPr lang="it-IT" dirty="0"/>
              <a:t> </a:t>
            </a:r>
            <a:r>
              <a:rPr lang="it-IT" dirty="0" err="1"/>
              <a:t>is</a:t>
            </a:r>
            <a:r>
              <a:rPr lang="it-IT" dirty="0"/>
              <a:t> </a:t>
            </a:r>
            <a:r>
              <a:rPr lang="it-IT" dirty="0" err="1"/>
              <a:t>reduced</a:t>
            </a:r>
            <a:r>
              <a:rPr lang="it-IT" dirty="0"/>
              <a:t> and </a:t>
            </a:r>
            <a:r>
              <a:rPr lang="it-IT" dirty="0" err="1"/>
              <a:t>consequentely</a:t>
            </a:r>
            <a:r>
              <a:rPr lang="it-IT" dirty="0"/>
              <a:t> the </a:t>
            </a:r>
            <a:r>
              <a:rPr lang="it-IT" dirty="0" err="1"/>
              <a:t>probability</a:t>
            </a:r>
            <a:r>
              <a:rPr lang="it-IT" dirty="0"/>
              <a:t> of an </a:t>
            </a:r>
            <a:r>
              <a:rPr lang="it-IT" dirty="0" err="1"/>
              <a:t>attack</a:t>
            </a:r>
            <a:r>
              <a:rPr lang="it-IT" dirty="0"/>
              <a:t>.</a:t>
            </a:r>
          </a:p>
          <a:p>
            <a:pPr marL="0" lvl="0" indent="0" algn="l" rtl="0">
              <a:spcBef>
                <a:spcPts val="0"/>
              </a:spcBef>
              <a:spcAft>
                <a:spcPts val="0"/>
              </a:spcAft>
              <a:buNone/>
            </a:pPr>
            <a:r>
              <a:rPr lang="it-IT" dirty="0" err="1"/>
              <a:t>However</a:t>
            </a:r>
            <a:r>
              <a:rPr lang="it-IT" dirty="0"/>
              <a:t> </a:t>
            </a:r>
            <a:r>
              <a:rPr lang="it-IT" dirty="0" err="1"/>
              <a:t>there</a:t>
            </a:r>
            <a:r>
              <a:rPr lang="it-IT" dirty="0"/>
              <a:t> </a:t>
            </a:r>
            <a:r>
              <a:rPr lang="it-IT" dirty="0" err="1"/>
              <a:t>is</a:t>
            </a:r>
            <a:r>
              <a:rPr lang="it-IT" dirty="0"/>
              <a:t> </a:t>
            </a:r>
            <a:r>
              <a:rPr lang="it-IT" dirty="0" err="1"/>
              <a:t>still</a:t>
            </a:r>
            <a:r>
              <a:rPr lang="it-IT" dirty="0"/>
              <a:t> the risk of the </a:t>
            </a:r>
            <a:r>
              <a:rPr lang="it-IT" dirty="0" err="1"/>
              <a:t>trusted</a:t>
            </a:r>
            <a:r>
              <a:rPr lang="it-IT" dirty="0"/>
              <a:t> IP to be </a:t>
            </a:r>
            <a:r>
              <a:rPr lang="it-IT" dirty="0" err="1"/>
              <a:t>spoofed</a:t>
            </a:r>
            <a:r>
              <a:rPr lang="it-IT" dirty="0"/>
              <a:t>, so </a:t>
            </a:r>
            <a:r>
              <a:rPr lang="it-IT" dirty="0" err="1"/>
              <a:t>it</a:t>
            </a:r>
            <a:r>
              <a:rPr lang="it-IT" dirty="0"/>
              <a:t> </a:t>
            </a:r>
            <a:r>
              <a:rPr lang="it-IT" dirty="0" err="1"/>
              <a:t>is</a:t>
            </a:r>
            <a:r>
              <a:rPr lang="it-IT" dirty="0"/>
              <a:t> </a:t>
            </a:r>
            <a:r>
              <a:rPr lang="it-IT" dirty="0" err="1"/>
              <a:t>not</a:t>
            </a:r>
            <a:r>
              <a:rPr lang="it-IT" dirty="0"/>
              <a:t> a </a:t>
            </a:r>
            <a:r>
              <a:rPr lang="it-IT" dirty="0" err="1"/>
              <a:t>foolproof</a:t>
            </a:r>
            <a:r>
              <a:rPr lang="it-IT" dirty="0"/>
              <a:t> </a:t>
            </a:r>
            <a:r>
              <a:rPr lang="it-IT" dirty="0" err="1"/>
              <a:t>measure</a:t>
            </a:r>
            <a:r>
              <a:rPr lang="it-IT" dirty="0"/>
              <a:t>.</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err="1"/>
              <a:t>Lastly</a:t>
            </a:r>
            <a:r>
              <a:rPr lang="it-IT" dirty="0"/>
              <a:t> </a:t>
            </a:r>
            <a:r>
              <a:rPr lang="it-IT" dirty="0" err="1"/>
              <a:t>it</a:t>
            </a:r>
            <a:r>
              <a:rPr lang="it-IT" dirty="0"/>
              <a:t> </a:t>
            </a:r>
            <a:r>
              <a:rPr lang="it-IT" dirty="0" err="1"/>
              <a:t>is</a:t>
            </a:r>
            <a:r>
              <a:rPr lang="it-IT" dirty="0"/>
              <a:t> </a:t>
            </a:r>
            <a:r>
              <a:rPr lang="it-IT" dirty="0" err="1"/>
              <a:t>possible</a:t>
            </a:r>
            <a:r>
              <a:rPr lang="it-IT" dirty="0"/>
              <a:t> to set firewall to control and filter </a:t>
            </a:r>
            <a:r>
              <a:rPr lang="it-IT" dirty="0" err="1"/>
              <a:t>traffic</a:t>
            </a:r>
            <a:r>
              <a:rPr lang="it-IT" dirty="0"/>
              <a:t> to </a:t>
            </a:r>
            <a:r>
              <a:rPr lang="it-IT" dirty="0" err="1"/>
              <a:t>block</a:t>
            </a:r>
            <a:r>
              <a:rPr lang="it-IT" dirty="0"/>
              <a:t> the queries and </a:t>
            </a:r>
            <a:r>
              <a:rPr lang="it-IT" dirty="0" err="1"/>
              <a:t>prevent</a:t>
            </a:r>
            <a:r>
              <a:rPr lang="it-IT" dirty="0"/>
              <a:t> the </a:t>
            </a:r>
            <a:r>
              <a:rPr lang="it-IT" dirty="0" err="1"/>
              <a:t>attack</a:t>
            </a:r>
            <a:r>
              <a:rPr lang="it-IT" dirty="0"/>
              <a:t>.</a:t>
            </a:r>
          </a:p>
        </p:txBody>
      </p:sp>
    </p:spTree>
    <p:extLst>
      <p:ext uri="{BB962C8B-B14F-4D97-AF65-F5344CB8AC3E}">
        <p14:creationId xmlns:p14="http://schemas.microsoft.com/office/powerpoint/2010/main" val="32188145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a073618e60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a073618e60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Here are some </a:t>
            </a:r>
            <a:r>
              <a:rPr lang="it-IT" dirty="0" err="1"/>
              <a:t>reactive</a:t>
            </a:r>
            <a:r>
              <a:rPr lang="it-IT" dirty="0"/>
              <a:t> </a:t>
            </a:r>
            <a:r>
              <a:rPr lang="it-IT" dirty="0" err="1"/>
              <a:t>measures</a:t>
            </a:r>
            <a:r>
              <a:rPr lang="it-IT" dirty="0"/>
              <a:t>.</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The first </a:t>
            </a:r>
            <a:r>
              <a:rPr lang="it-IT" dirty="0" err="1"/>
              <a:t>is</a:t>
            </a:r>
            <a:r>
              <a:rPr lang="it-IT" dirty="0"/>
              <a:t> the </a:t>
            </a:r>
            <a:r>
              <a:rPr lang="it-IT" dirty="0" err="1"/>
              <a:t>anycast</a:t>
            </a:r>
            <a:r>
              <a:rPr lang="it-IT" dirty="0"/>
              <a:t> </a:t>
            </a:r>
            <a:r>
              <a:rPr lang="it-IT" dirty="0" err="1"/>
              <a:t>scheme</a:t>
            </a:r>
            <a:r>
              <a:rPr lang="it-IT" dirty="0"/>
              <a:t>. The idea </a:t>
            </a:r>
            <a:r>
              <a:rPr lang="it-IT" dirty="0" err="1"/>
              <a:t>here</a:t>
            </a:r>
            <a:r>
              <a:rPr lang="it-IT" dirty="0"/>
              <a:t> </a:t>
            </a:r>
            <a:r>
              <a:rPr lang="it-IT" dirty="0" err="1"/>
              <a:t>is</a:t>
            </a:r>
            <a:r>
              <a:rPr lang="it-IT" dirty="0"/>
              <a:t> to create </a:t>
            </a:r>
            <a:r>
              <a:rPr lang="it-IT" dirty="0" err="1"/>
              <a:t>replicas</a:t>
            </a:r>
            <a:r>
              <a:rPr lang="it-IT" dirty="0"/>
              <a:t> of the server </a:t>
            </a:r>
            <a:r>
              <a:rPr lang="it-IT" dirty="0" err="1"/>
              <a:t>all</a:t>
            </a:r>
            <a:r>
              <a:rPr lang="it-IT" dirty="0"/>
              <a:t> with the </a:t>
            </a:r>
            <a:r>
              <a:rPr lang="it-IT" dirty="0" err="1"/>
              <a:t>same</a:t>
            </a:r>
            <a:r>
              <a:rPr lang="it-IT" dirty="0"/>
              <a:t> </a:t>
            </a:r>
            <a:r>
              <a:rPr lang="it-IT" dirty="0" err="1"/>
              <a:t>logical</a:t>
            </a:r>
            <a:r>
              <a:rPr lang="it-IT" dirty="0"/>
              <a:t> IP and use the </a:t>
            </a:r>
            <a:r>
              <a:rPr lang="it-IT" dirty="0" err="1"/>
              <a:t>anycast</a:t>
            </a:r>
            <a:r>
              <a:rPr lang="it-IT" dirty="0"/>
              <a:t> </a:t>
            </a:r>
            <a:r>
              <a:rPr lang="it-IT" dirty="0" err="1"/>
              <a:t>scheme</a:t>
            </a:r>
            <a:r>
              <a:rPr lang="it-IT" dirty="0"/>
              <a:t> to </a:t>
            </a:r>
            <a:r>
              <a:rPr lang="it-IT" dirty="0" err="1"/>
              <a:t>choose</a:t>
            </a:r>
            <a:r>
              <a:rPr lang="it-IT" dirty="0"/>
              <a:t> </a:t>
            </a:r>
            <a:r>
              <a:rPr lang="it-IT" dirty="0" err="1"/>
              <a:t>at</a:t>
            </a:r>
            <a:r>
              <a:rPr lang="it-IT" dirty="0"/>
              <a:t> </a:t>
            </a:r>
            <a:r>
              <a:rPr lang="it-IT" dirty="0" err="1"/>
              <a:t>any</a:t>
            </a:r>
            <a:r>
              <a:rPr lang="it-IT" dirty="0"/>
              <a:t> time the best server </a:t>
            </a:r>
            <a:r>
              <a:rPr lang="it-IT" dirty="0" err="1"/>
              <a:t>according</a:t>
            </a:r>
            <a:r>
              <a:rPr lang="it-IT" dirty="0"/>
              <a:t> to some </a:t>
            </a:r>
            <a:r>
              <a:rPr lang="it-IT" dirty="0" err="1"/>
              <a:t>criteria</a:t>
            </a:r>
            <a:r>
              <a:rPr lang="it-IT" dirty="0"/>
              <a:t> (like </a:t>
            </a:r>
            <a:r>
              <a:rPr lang="it-IT" dirty="0" err="1"/>
              <a:t>availability</a:t>
            </a:r>
            <a:r>
              <a:rPr lang="it-IT" dirty="0"/>
              <a:t> and </a:t>
            </a:r>
            <a:r>
              <a:rPr lang="it-IT" dirty="0" err="1"/>
              <a:t>traffic</a:t>
            </a:r>
            <a:r>
              <a:rPr lang="it-IT" dirty="0"/>
              <a:t>).</a:t>
            </a:r>
          </a:p>
          <a:p>
            <a:pPr marL="0" lvl="0" indent="0" algn="l" rtl="0">
              <a:spcBef>
                <a:spcPts val="0"/>
              </a:spcBef>
              <a:spcAft>
                <a:spcPts val="0"/>
              </a:spcAft>
              <a:buNone/>
            </a:pPr>
            <a:r>
              <a:rPr lang="it-IT" dirty="0" err="1"/>
              <a:t>Thereby</a:t>
            </a:r>
            <a:r>
              <a:rPr lang="it-IT" dirty="0"/>
              <a:t>, the </a:t>
            </a:r>
            <a:r>
              <a:rPr lang="it-IT" dirty="0" err="1"/>
              <a:t>attacker</a:t>
            </a:r>
            <a:r>
              <a:rPr lang="it-IT" dirty="0"/>
              <a:t> </a:t>
            </a:r>
            <a:r>
              <a:rPr lang="it-IT" dirty="0" err="1"/>
              <a:t>would</a:t>
            </a:r>
            <a:r>
              <a:rPr lang="it-IT" dirty="0"/>
              <a:t> </a:t>
            </a:r>
            <a:r>
              <a:rPr lang="it-IT" dirty="0" err="1"/>
              <a:t>have</a:t>
            </a:r>
            <a:r>
              <a:rPr lang="it-IT" dirty="0"/>
              <a:t> to </a:t>
            </a:r>
            <a:r>
              <a:rPr lang="it-IT" dirty="0" err="1"/>
              <a:t>run</a:t>
            </a:r>
            <a:r>
              <a:rPr lang="it-IT" dirty="0"/>
              <a:t> out of service </a:t>
            </a:r>
            <a:r>
              <a:rPr lang="it-IT" dirty="0" err="1"/>
              <a:t>all</a:t>
            </a:r>
            <a:r>
              <a:rPr lang="it-IT" dirty="0"/>
              <a:t> the server </a:t>
            </a:r>
            <a:r>
              <a:rPr lang="it-IT" dirty="0" err="1"/>
              <a:t>which</a:t>
            </a:r>
            <a:r>
              <a:rPr lang="it-IT" dirty="0"/>
              <a:t> </a:t>
            </a:r>
            <a:r>
              <a:rPr lang="it-IT" dirty="0" err="1"/>
              <a:t>becomes</a:t>
            </a:r>
            <a:r>
              <a:rPr lang="it-IT" dirty="0"/>
              <a:t> more </a:t>
            </a:r>
            <a:r>
              <a:rPr lang="it-IT" dirty="0" err="1"/>
              <a:t>diffucult</a:t>
            </a:r>
            <a:r>
              <a:rPr lang="it-IT" dirty="0"/>
              <a:t> the </a:t>
            </a:r>
            <a:r>
              <a:rPr lang="it-IT" dirty="0" err="1"/>
              <a:t>higher</a:t>
            </a:r>
            <a:r>
              <a:rPr lang="it-IT" dirty="0"/>
              <a:t> the </a:t>
            </a:r>
            <a:r>
              <a:rPr lang="it-IT" dirty="0" err="1"/>
              <a:t>number</a:t>
            </a:r>
            <a:r>
              <a:rPr lang="it-IT" dirty="0"/>
              <a:t> of servers.</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With machine learning the idea </a:t>
            </a:r>
            <a:r>
              <a:rPr lang="it-IT" dirty="0" err="1"/>
              <a:t>is</a:t>
            </a:r>
            <a:r>
              <a:rPr lang="it-IT" dirty="0"/>
              <a:t> to </a:t>
            </a:r>
            <a:r>
              <a:rPr lang="it-IT" dirty="0" err="1"/>
              <a:t>train</a:t>
            </a:r>
            <a:r>
              <a:rPr lang="it-IT" dirty="0"/>
              <a:t> some </a:t>
            </a:r>
            <a:r>
              <a:rPr lang="it-IT" dirty="0" err="1"/>
              <a:t>classification</a:t>
            </a:r>
            <a:r>
              <a:rPr lang="it-IT" dirty="0"/>
              <a:t> </a:t>
            </a:r>
            <a:r>
              <a:rPr lang="it-IT" dirty="0" err="1"/>
              <a:t>algorithms</a:t>
            </a:r>
            <a:r>
              <a:rPr lang="it-IT" dirty="0"/>
              <a:t> like SVM, NN and </a:t>
            </a:r>
            <a:r>
              <a:rPr lang="it-IT" dirty="0" err="1"/>
              <a:t>trees</a:t>
            </a:r>
            <a:r>
              <a:rPr lang="it-IT" dirty="0"/>
              <a:t> (random </a:t>
            </a:r>
            <a:r>
              <a:rPr lang="it-IT" dirty="0" err="1"/>
              <a:t>forests</a:t>
            </a:r>
            <a:r>
              <a:rPr lang="it-IT" dirty="0"/>
              <a:t>) to discriminate </a:t>
            </a:r>
            <a:r>
              <a:rPr lang="it-IT" dirty="0" err="1"/>
              <a:t>between</a:t>
            </a:r>
            <a:r>
              <a:rPr lang="it-IT" dirty="0"/>
              <a:t> an </a:t>
            </a:r>
            <a:r>
              <a:rPr lang="it-IT" dirty="0" err="1"/>
              <a:t>attack</a:t>
            </a:r>
            <a:r>
              <a:rPr lang="it-IT" dirty="0"/>
              <a:t> situation and a </a:t>
            </a:r>
            <a:r>
              <a:rPr lang="it-IT" dirty="0" err="1"/>
              <a:t>legitimate</a:t>
            </a:r>
            <a:r>
              <a:rPr lang="it-IT" dirty="0"/>
              <a:t> one, </a:t>
            </a:r>
            <a:r>
              <a:rPr lang="it-IT" dirty="0" err="1"/>
              <a:t>according</a:t>
            </a:r>
            <a:r>
              <a:rPr lang="it-IT" dirty="0"/>
              <a:t> to some features </a:t>
            </a:r>
            <a:r>
              <a:rPr lang="it-IT" dirty="0" err="1"/>
              <a:t>extracted</a:t>
            </a:r>
            <a:r>
              <a:rPr lang="it-IT" dirty="0"/>
              <a:t> from the queries.</a:t>
            </a:r>
          </a:p>
          <a:p>
            <a:pPr marL="0" lvl="0" indent="0" algn="l" rtl="0">
              <a:spcBef>
                <a:spcPts val="0"/>
              </a:spcBef>
              <a:spcAft>
                <a:spcPts val="0"/>
              </a:spcAft>
              <a:buNone/>
            </a:pPr>
            <a:r>
              <a:rPr lang="it-IT" dirty="0" err="1"/>
              <a:t>However</a:t>
            </a:r>
            <a:r>
              <a:rPr lang="it-IT" dirty="0"/>
              <a:t> </a:t>
            </a:r>
            <a:r>
              <a:rPr lang="it-IT" dirty="0" err="1"/>
              <a:t>has</a:t>
            </a:r>
            <a:r>
              <a:rPr lang="it-IT" dirty="0"/>
              <a:t> </a:t>
            </a:r>
            <a:r>
              <a:rPr lang="it-IT" dirty="0" err="1"/>
              <a:t>been</a:t>
            </a:r>
            <a:r>
              <a:rPr lang="it-IT" dirty="0"/>
              <a:t> </a:t>
            </a:r>
            <a:r>
              <a:rPr lang="it-IT" dirty="0" err="1"/>
              <a:t>recently</a:t>
            </a:r>
            <a:r>
              <a:rPr lang="it-IT" dirty="0"/>
              <a:t> </a:t>
            </a:r>
            <a:r>
              <a:rPr lang="it-IT" dirty="0" err="1"/>
              <a:t>shown</a:t>
            </a:r>
            <a:r>
              <a:rPr lang="it-IT" dirty="0"/>
              <a:t> </a:t>
            </a:r>
            <a:r>
              <a:rPr lang="it-IT" dirty="0" err="1"/>
              <a:t>that</a:t>
            </a:r>
            <a:r>
              <a:rPr lang="it-IT" dirty="0"/>
              <a:t> </a:t>
            </a:r>
            <a:r>
              <a:rPr lang="it-IT" dirty="0" err="1"/>
              <a:t>using</a:t>
            </a:r>
            <a:r>
              <a:rPr lang="it-IT" dirty="0"/>
              <a:t> an </a:t>
            </a:r>
            <a:r>
              <a:rPr lang="it-IT" dirty="0" err="1"/>
              <a:t>adversarial</a:t>
            </a:r>
            <a:r>
              <a:rPr lang="it-IT" dirty="0"/>
              <a:t> </a:t>
            </a:r>
            <a:r>
              <a:rPr lang="it-IT" dirty="0" err="1"/>
              <a:t>approach</a:t>
            </a:r>
            <a:r>
              <a:rPr lang="it-IT" dirty="0"/>
              <a:t> the </a:t>
            </a:r>
            <a:r>
              <a:rPr lang="it-IT" dirty="0" err="1"/>
              <a:t>classification</a:t>
            </a:r>
            <a:r>
              <a:rPr lang="it-IT" dirty="0"/>
              <a:t> </a:t>
            </a:r>
            <a:r>
              <a:rPr lang="it-IT" dirty="0" err="1"/>
              <a:t>algorithm</a:t>
            </a:r>
            <a:r>
              <a:rPr lang="it-IT" dirty="0"/>
              <a:t> can be </a:t>
            </a:r>
            <a:r>
              <a:rPr lang="it-IT" dirty="0" err="1"/>
              <a:t>fooled</a:t>
            </a:r>
            <a:r>
              <a:rPr lang="it-IT" dirty="0"/>
              <a:t>. </a:t>
            </a:r>
          </a:p>
          <a:p>
            <a:pPr marL="0" lvl="0" indent="0" algn="l" rtl="0">
              <a:spcBef>
                <a:spcPts val="0"/>
              </a:spcBef>
              <a:spcAft>
                <a:spcPts val="0"/>
              </a:spcAft>
              <a:buNone/>
            </a:pPr>
            <a:r>
              <a:rPr lang="it-IT" dirty="0" err="1"/>
              <a:t>This</a:t>
            </a:r>
            <a:r>
              <a:rPr lang="it-IT" dirty="0"/>
              <a:t> </a:t>
            </a:r>
            <a:r>
              <a:rPr lang="it-IT" dirty="0" err="1"/>
              <a:t>apporach</a:t>
            </a:r>
            <a:r>
              <a:rPr lang="it-IT" dirty="0"/>
              <a:t> </a:t>
            </a:r>
            <a:r>
              <a:rPr lang="it-IT" dirty="0" err="1"/>
              <a:t>conists</a:t>
            </a:r>
            <a:r>
              <a:rPr lang="it-IT" dirty="0"/>
              <a:t> in </a:t>
            </a:r>
            <a:r>
              <a:rPr lang="it-IT" dirty="0" err="1"/>
              <a:t>taking</a:t>
            </a:r>
            <a:r>
              <a:rPr lang="it-IT" dirty="0"/>
              <a:t> a </a:t>
            </a:r>
            <a:r>
              <a:rPr lang="it-IT" dirty="0" err="1"/>
              <a:t>two</a:t>
            </a:r>
            <a:r>
              <a:rPr lang="it-IT" dirty="0"/>
              <a:t> </a:t>
            </a:r>
            <a:r>
              <a:rPr lang="it-IT" dirty="0" err="1"/>
              <a:t>netowrk</a:t>
            </a:r>
            <a:r>
              <a:rPr lang="it-IT" dirty="0"/>
              <a:t>, the </a:t>
            </a:r>
            <a:r>
              <a:rPr lang="it-IT" dirty="0" err="1"/>
              <a:t>classifier</a:t>
            </a:r>
            <a:r>
              <a:rPr lang="it-IT" dirty="0"/>
              <a:t> and </a:t>
            </a:r>
            <a:r>
              <a:rPr lang="it-IT" dirty="0" err="1"/>
              <a:t>another</a:t>
            </a:r>
            <a:r>
              <a:rPr lang="it-IT" dirty="0"/>
              <a:t> </a:t>
            </a:r>
            <a:r>
              <a:rPr lang="it-IT" dirty="0" err="1"/>
              <a:t>challenging</a:t>
            </a:r>
            <a:r>
              <a:rPr lang="it-IT" dirty="0"/>
              <a:t> </a:t>
            </a:r>
            <a:r>
              <a:rPr lang="it-IT" dirty="0" err="1"/>
              <a:t>it</a:t>
            </a:r>
            <a:r>
              <a:rPr lang="it-IT" dirty="0"/>
              <a:t>. </a:t>
            </a:r>
            <a:r>
              <a:rPr lang="it-IT" dirty="0" err="1"/>
              <a:t>This</a:t>
            </a:r>
            <a:r>
              <a:rPr lang="it-IT" dirty="0"/>
              <a:t> network can </a:t>
            </a:r>
            <a:r>
              <a:rPr lang="it-IT" dirty="0" err="1"/>
              <a:t>learn</a:t>
            </a:r>
            <a:r>
              <a:rPr lang="it-IT" dirty="0"/>
              <a:t> to </a:t>
            </a:r>
            <a:r>
              <a:rPr lang="it-IT" dirty="0" err="1"/>
              <a:t>slightly</a:t>
            </a:r>
            <a:r>
              <a:rPr lang="it-IT" dirty="0"/>
              <a:t> </a:t>
            </a:r>
            <a:r>
              <a:rPr lang="it-IT" dirty="0" err="1"/>
              <a:t>change</a:t>
            </a:r>
            <a:r>
              <a:rPr lang="it-IT" dirty="0"/>
              <a:t> the features to </a:t>
            </a:r>
            <a:r>
              <a:rPr lang="it-IT" dirty="0" err="1"/>
              <a:t>fool</a:t>
            </a:r>
            <a:r>
              <a:rPr lang="it-IT" dirty="0"/>
              <a:t> the </a:t>
            </a:r>
            <a:r>
              <a:rPr lang="it-IT" dirty="0" err="1"/>
              <a:t>classifier</a:t>
            </a:r>
            <a:r>
              <a:rPr lang="it-IT" dirty="0"/>
              <a:t>.</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The idea of </a:t>
            </a:r>
            <a:r>
              <a:rPr lang="it-IT" dirty="0" err="1"/>
              <a:t>cahching</a:t>
            </a:r>
            <a:r>
              <a:rPr lang="it-IT" dirty="0"/>
              <a:t> </a:t>
            </a:r>
            <a:r>
              <a:rPr lang="it-IT" dirty="0" err="1"/>
              <a:t>behavior</a:t>
            </a:r>
            <a:r>
              <a:rPr lang="it-IT" dirty="0"/>
              <a:t> </a:t>
            </a:r>
            <a:r>
              <a:rPr lang="it-IT" dirty="0" err="1"/>
              <a:t>is</a:t>
            </a:r>
            <a:r>
              <a:rPr lang="it-IT" dirty="0"/>
              <a:t> to </a:t>
            </a:r>
            <a:r>
              <a:rPr lang="it-IT" dirty="0" err="1"/>
              <a:t>keep</a:t>
            </a:r>
            <a:r>
              <a:rPr lang="it-IT" dirty="0"/>
              <a:t> </a:t>
            </a:r>
            <a:r>
              <a:rPr lang="it-IT" dirty="0" err="1"/>
              <a:t>providing</a:t>
            </a:r>
            <a:r>
              <a:rPr lang="it-IT" dirty="0"/>
              <a:t> the </a:t>
            </a:r>
            <a:r>
              <a:rPr lang="it-IT" dirty="0" err="1"/>
              <a:t>cached</a:t>
            </a:r>
            <a:r>
              <a:rPr lang="it-IT" dirty="0"/>
              <a:t> entry </a:t>
            </a:r>
            <a:r>
              <a:rPr lang="it-IT" dirty="0" err="1"/>
              <a:t>when</a:t>
            </a:r>
            <a:r>
              <a:rPr lang="it-IT" dirty="0"/>
              <a:t> a </a:t>
            </a:r>
            <a:r>
              <a:rPr lang="it-IT" dirty="0" err="1"/>
              <a:t>relevant</a:t>
            </a:r>
            <a:r>
              <a:rPr lang="it-IT" dirty="0"/>
              <a:t> server </a:t>
            </a:r>
            <a:r>
              <a:rPr lang="it-IT" dirty="0" err="1"/>
              <a:t>is</a:t>
            </a:r>
            <a:r>
              <a:rPr lang="it-IT" dirty="0"/>
              <a:t> down, </a:t>
            </a:r>
            <a:r>
              <a:rPr lang="it-IT" dirty="0" err="1"/>
              <a:t>indipentely</a:t>
            </a:r>
            <a:r>
              <a:rPr lang="it-IT" dirty="0"/>
              <a:t> on the TTL. </a:t>
            </a:r>
            <a:r>
              <a:rPr lang="it-IT" dirty="0" err="1"/>
              <a:t>That</a:t>
            </a:r>
            <a:r>
              <a:rPr lang="it-IT" dirty="0"/>
              <a:t> way </a:t>
            </a:r>
            <a:r>
              <a:rPr lang="it-IT" dirty="0" err="1"/>
              <a:t>even</a:t>
            </a:r>
            <a:r>
              <a:rPr lang="it-IT" dirty="0"/>
              <a:t> </a:t>
            </a:r>
            <a:r>
              <a:rPr lang="it-IT" dirty="0" err="1"/>
              <a:t>during</a:t>
            </a:r>
            <a:r>
              <a:rPr lang="it-IT" dirty="0"/>
              <a:t> an </a:t>
            </a:r>
            <a:r>
              <a:rPr lang="it-IT" dirty="0" err="1"/>
              <a:t>attack</a:t>
            </a:r>
            <a:r>
              <a:rPr lang="it-IT" dirty="0"/>
              <a:t> the </a:t>
            </a:r>
            <a:r>
              <a:rPr lang="it-IT" dirty="0" err="1"/>
              <a:t>cached</a:t>
            </a:r>
            <a:r>
              <a:rPr lang="it-IT" dirty="0"/>
              <a:t> entries can be </a:t>
            </a:r>
            <a:r>
              <a:rPr lang="it-IT" dirty="0" err="1"/>
              <a:t>served</a:t>
            </a:r>
            <a:r>
              <a:rPr lang="it-IT" dirty="0"/>
              <a:t>, </a:t>
            </a:r>
            <a:r>
              <a:rPr lang="it-IT" dirty="0" err="1"/>
              <a:t>increasing</a:t>
            </a:r>
            <a:r>
              <a:rPr lang="it-IT" dirty="0"/>
              <a:t> the </a:t>
            </a:r>
            <a:r>
              <a:rPr lang="it-IT" dirty="0" err="1"/>
              <a:t>resilience</a:t>
            </a:r>
            <a:r>
              <a:rPr lang="it-IT" dirty="0"/>
              <a:t> of the system.</a:t>
            </a:r>
          </a:p>
        </p:txBody>
      </p:sp>
    </p:spTree>
    <p:extLst>
      <p:ext uri="{BB962C8B-B14F-4D97-AF65-F5344CB8AC3E}">
        <p14:creationId xmlns:p14="http://schemas.microsoft.com/office/powerpoint/2010/main" val="3903945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err="1"/>
              <a:t>As</a:t>
            </a:r>
            <a:r>
              <a:rPr lang="it-IT" dirty="0"/>
              <a:t> </a:t>
            </a:r>
            <a:r>
              <a:rPr lang="it-IT" dirty="0" err="1"/>
              <a:t>you</a:t>
            </a:r>
            <a:r>
              <a:rPr lang="it-IT" dirty="0"/>
              <a:t> </a:t>
            </a:r>
            <a:r>
              <a:rPr lang="it-IT" dirty="0" err="1"/>
              <a:t>have</a:t>
            </a:r>
            <a:r>
              <a:rPr lang="it-IT" dirty="0"/>
              <a:t> </a:t>
            </a:r>
            <a:r>
              <a:rPr lang="it-IT" dirty="0" err="1"/>
              <a:t>seen</a:t>
            </a:r>
            <a:r>
              <a:rPr lang="it-IT" dirty="0"/>
              <a:t> from the first slide, </a:t>
            </a:r>
            <a:r>
              <a:rPr lang="it-IT" dirty="0" err="1"/>
              <a:t>our</a:t>
            </a:r>
            <a:r>
              <a:rPr lang="it-IT" dirty="0"/>
              <a:t> project </a:t>
            </a:r>
            <a:r>
              <a:rPr lang="it-IT" dirty="0" err="1"/>
              <a:t>is</a:t>
            </a:r>
            <a:r>
              <a:rPr lang="it-IT" dirty="0"/>
              <a:t> </a:t>
            </a:r>
            <a:r>
              <a:rPr lang="it-IT" dirty="0" err="1"/>
              <a:t>about</a:t>
            </a:r>
            <a:r>
              <a:rPr lang="it-IT" dirty="0"/>
              <a:t> the </a:t>
            </a:r>
            <a:r>
              <a:rPr lang="it-IT" dirty="0" err="1"/>
              <a:t>implmenetation</a:t>
            </a:r>
            <a:r>
              <a:rPr lang="it-IT" dirty="0"/>
              <a:t> of a </a:t>
            </a:r>
            <a:r>
              <a:rPr lang="it-IT" dirty="0" err="1"/>
              <a:t>DDoS</a:t>
            </a:r>
            <a:r>
              <a:rPr lang="it-IT" dirty="0"/>
              <a:t> </a:t>
            </a:r>
            <a:r>
              <a:rPr lang="it-IT" dirty="0" err="1"/>
              <a:t>attack</a:t>
            </a:r>
            <a:r>
              <a:rPr lang="it-IT" dirty="0"/>
              <a:t>, </a:t>
            </a:r>
            <a:r>
              <a:rPr lang="it-IT" dirty="0" err="1"/>
              <a:t>specifically</a:t>
            </a:r>
            <a:r>
              <a:rPr lang="it-IT" dirty="0"/>
              <a:t> a DNS </a:t>
            </a:r>
            <a:r>
              <a:rPr lang="it-IT" dirty="0" err="1"/>
              <a:t>reflection</a:t>
            </a:r>
            <a:r>
              <a:rPr lang="it-IT" dirty="0"/>
              <a:t> and </a:t>
            </a:r>
            <a:r>
              <a:rPr lang="it-IT" dirty="0" err="1"/>
              <a:t>amplification</a:t>
            </a:r>
            <a:r>
              <a:rPr lang="it-IT" dirty="0"/>
              <a:t> </a:t>
            </a:r>
            <a:r>
              <a:rPr lang="it-IT" dirty="0" err="1"/>
              <a:t>attack</a:t>
            </a:r>
            <a:r>
              <a:rPr lang="it-IT" dirty="0"/>
              <a:t>.</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The </a:t>
            </a:r>
            <a:r>
              <a:rPr lang="it-IT" dirty="0" err="1"/>
              <a:t>choice</a:t>
            </a:r>
            <a:r>
              <a:rPr lang="it-IT" dirty="0"/>
              <a:t> </a:t>
            </a:r>
            <a:r>
              <a:rPr lang="it-IT" dirty="0" err="1"/>
              <a:t>was</a:t>
            </a:r>
            <a:r>
              <a:rPr lang="it-IT" dirty="0"/>
              <a:t> </a:t>
            </a:r>
            <a:r>
              <a:rPr lang="it-IT" dirty="0" err="1"/>
              <a:t>not</a:t>
            </a:r>
            <a:r>
              <a:rPr lang="it-IT" dirty="0"/>
              <a:t> made </a:t>
            </a:r>
            <a:r>
              <a:rPr lang="it-IT" dirty="0" err="1"/>
              <a:t>at</a:t>
            </a:r>
            <a:r>
              <a:rPr lang="it-IT" dirty="0"/>
              <a:t> random, </a:t>
            </a:r>
            <a:r>
              <a:rPr lang="it-IT" dirty="0" err="1"/>
              <a:t>instead</a:t>
            </a:r>
            <a:r>
              <a:rPr lang="it-IT" dirty="0"/>
              <a:t> </a:t>
            </a:r>
            <a:r>
              <a:rPr lang="it-IT" dirty="0" err="1"/>
              <a:t>it</a:t>
            </a:r>
            <a:r>
              <a:rPr lang="it-IT" dirty="0"/>
              <a:t> </a:t>
            </a:r>
            <a:r>
              <a:rPr lang="it-IT" dirty="0" err="1"/>
              <a:t>was</a:t>
            </a:r>
            <a:r>
              <a:rPr lang="it-IT" dirty="0"/>
              <a:t> the </a:t>
            </a:r>
            <a:r>
              <a:rPr lang="it-IT" dirty="0" err="1"/>
              <a:t>result</a:t>
            </a:r>
            <a:r>
              <a:rPr lang="it-IT" dirty="0"/>
              <a:t> of a </a:t>
            </a:r>
            <a:r>
              <a:rPr lang="it-IT" dirty="0" err="1"/>
              <a:t>selection</a:t>
            </a:r>
            <a:r>
              <a:rPr lang="it-IT" dirty="0"/>
              <a:t> and </a:t>
            </a:r>
            <a:r>
              <a:rPr lang="it-IT" dirty="0" err="1"/>
              <a:t>research</a:t>
            </a:r>
            <a:r>
              <a:rPr lang="it-IT" dirty="0"/>
              <a:t> </a:t>
            </a:r>
            <a:r>
              <a:rPr lang="it-IT" dirty="0" err="1"/>
              <a:t>process</a:t>
            </a:r>
            <a:r>
              <a:rPr lang="it-IT" dirty="0"/>
              <a:t>.</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In the </a:t>
            </a:r>
            <a:r>
              <a:rPr lang="it-IT" dirty="0" err="1"/>
              <a:t>next</a:t>
            </a:r>
            <a:r>
              <a:rPr lang="it-IT" dirty="0"/>
              <a:t> slides </a:t>
            </a:r>
            <a:r>
              <a:rPr lang="it-IT" dirty="0" err="1"/>
              <a:t>i'm</a:t>
            </a:r>
            <a:r>
              <a:rPr lang="it-IT" dirty="0"/>
              <a:t> gonna introduce </a:t>
            </a:r>
            <a:r>
              <a:rPr lang="it-IT" dirty="0" err="1"/>
              <a:t>you</a:t>
            </a:r>
            <a:r>
              <a:rPr lang="it-IT" dirty="0"/>
              <a:t> to the </a:t>
            </a:r>
            <a:r>
              <a:rPr lang="it-IT" dirty="0" err="1"/>
              <a:t>reasons</a:t>
            </a:r>
            <a:r>
              <a:rPr lang="it-IT" dirty="0"/>
              <a:t> </a:t>
            </a:r>
            <a:r>
              <a:rPr lang="it-IT" dirty="0" err="1"/>
              <a:t>behind</a:t>
            </a:r>
            <a:r>
              <a:rPr lang="it-IT" dirty="0"/>
              <a:t> </a:t>
            </a:r>
            <a:r>
              <a:rPr lang="it-IT" dirty="0" err="1"/>
              <a:t>our</a:t>
            </a:r>
            <a:r>
              <a:rPr lang="it-IT" dirty="0"/>
              <a:t> </a:t>
            </a:r>
            <a:r>
              <a:rPr lang="it-IT" dirty="0" err="1"/>
              <a:t>choice</a:t>
            </a:r>
            <a:r>
              <a:rPr lang="it-IT" dirty="0"/>
              <a:t> and </a:t>
            </a:r>
            <a:r>
              <a:rPr lang="it-IT" dirty="0" err="1"/>
              <a:t>we</a:t>
            </a:r>
            <a:r>
              <a:rPr lang="it-IT" dirty="0"/>
              <a:t> are gonna </a:t>
            </a:r>
            <a:r>
              <a:rPr lang="it-IT" dirty="0" err="1"/>
              <a:t>see</a:t>
            </a:r>
            <a:r>
              <a:rPr lang="it-IT" dirty="0"/>
              <a:t> </a:t>
            </a:r>
            <a:r>
              <a:rPr lang="it-IT" dirty="0" err="1"/>
              <a:t>briefly</a:t>
            </a:r>
            <a:r>
              <a:rPr lang="it-IT" dirty="0"/>
              <a:t> some </a:t>
            </a:r>
            <a:r>
              <a:rPr lang="it-IT" dirty="0" err="1"/>
              <a:t>kinds</a:t>
            </a:r>
            <a:r>
              <a:rPr lang="it-IT" dirty="0"/>
              <a:t> of </a:t>
            </a:r>
            <a:r>
              <a:rPr lang="it-IT" dirty="0" err="1"/>
              <a:t>DDoS</a:t>
            </a:r>
            <a:r>
              <a:rPr lang="it-IT" dirty="0"/>
              <a:t> </a:t>
            </a:r>
            <a:r>
              <a:rPr lang="it-IT" dirty="0" err="1"/>
              <a:t>attacks</a:t>
            </a:r>
            <a:r>
              <a:rPr lang="it-IT" dirty="0"/>
              <a:t>.</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111c3728c19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111c3728c1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err="1"/>
              <a:t>We</a:t>
            </a:r>
            <a:r>
              <a:rPr lang="it-IT" dirty="0"/>
              <a:t> </a:t>
            </a:r>
            <a:r>
              <a:rPr lang="it-IT" dirty="0" err="1"/>
              <a:t>started</a:t>
            </a:r>
            <a:r>
              <a:rPr lang="it-IT" dirty="0"/>
              <a:t> from the </a:t>
            </a:r>
            <a:r>
              <a:rPr lang="it-IT" dirty="0" err="1"/>
              <a:t>intention</a:t>
            </a:r>
            <a:r>
              <a:rPr lang="it-IT" dirty="0"/>
              <a:t> of </a:t>
            </a:r>
            <a:r>
              <a:rPr lang="it-IT" dirty="0" err="1"/>
              <a:t>simulating</a:t>
            </a:r>
            <a:r>
              <a:rPr lang="it-IT" dirty="0"/>
              <a:t> a </a:t>
            </a:r>
            <a:r>
              <a:rPr lang="it-IT" dirty="0" err="1"/>
              <a:t>DDoS</a:t>
            </a:r>
            <a:r>
              <a:rPr lang="it-IT" dirty="0"/>
              <a:t> </a:t>
            </a:r>
            <a:r>
              <a:rPr lang="it-IT" dirty="0" err="1"/>
              <a:t>attack</a:t>
            </a:r>
            <a:r>
              <a:rPr lang="it-IT" dirty="0"/>
              <a:t>, </a:t>
            </a:r>
            <a:r>
              <a:rPr lang="it-IT" dirty="0" err="1"/>
              <a:t>however</a:t>
            </a:r>
            <a:r>
              <a:rPr lang="it-IT" dirty="0"/>
              <a:t> </a:t>
            </a:r>
            <a:r>
              <a:rPr lang="it-IT" dirty="0" err="1"/>
              <a:t>as</a:t>
            </a:r>
            <a:r>
              <a:rPr lang="it-IT" dirty="0"/>
              <a:t> </a:t>
            </a:r>
            <a:r>
              <a:rPr lang="it-IT" dirty="0" err="1"/>
              <a:t>you</a:t>
            </a:r>
            <a:r>
              <a:rPr lang="it-IT" dirty="0"/>
              <a:t> can </a:t>
            </a:r>
            <a:r>
              <a:rPr lang="it-IT" dirty="0" err="1"/>
              <a:t>see</a:t>
            </a:r>
            <a:r>
              <a:rPr lang="it-IT" dirty="0"/>
              <a:t> from the figure, </a:t>
            </a:r>
            <a:r>
              <a:rPr lang="it-IT" dirty="0" err="1"/>
              <a:t>there</a:t>
            </a:r>
            <a:r>
              <a:rPr lang="it-IT" dirty="0"/>
              <a:t> </a:t>
            </a:r>
            <a:r>
              <a:rPr lang="it-IT" dirty="0" err="1"/>
              <a:t>many</a:t>
            </a:r>
            <a:r>
              <a:rPr lang="it-IT" dirty="0"/>
              <a:t> </a:t>
            </a:r>
            <a:r>
              <a:rPr lang="it-IT" dirty="0" err="1"/>
              <a:t>different</a:t>
            </a:r>
            <a:r>
              <a:rPr lang="it-IT" dirty="0"/>
              <a:t> ways in </a:t>
            </a:r>
            <a:r>
              <a:rPr lang="it-IT" dirty="0" err="1"/>
              <a:t>which</a:t>
            </a:r>
            <a:r>
              <a:rPr lang="it-IT" dirty="0"/>
              <a:t> </a:t>
            </a:r>
            <a:r>
              <a:rPr lang="it-IT" dirty="0" err="1"/>
              <a:t>this</a:t>
            </a:r>
            <a:r>
              <a:rPr lang="it-IT" dirty="0"/>
              <a:t> </a:t>
            </a:r>
            <a:r>
              <a:rPr lang="it-IT" dirty="0" err="1"/>
              <a:t>type</a:t>
            </a:r>
            <a:r>
              <a:rPr lang="it-IT" dirty="0"/>
              <a:t> of </a:t>
            </a:r>
            <a:r>
              <a:rPr lang="it-IT" dirty="0" err="1"/>
              <a:t>attack</a:t>
            </a:r>
            <a:r>
              <a:rPr lang="it-IT" dirty="0"/>
              <a:t> can be </a:t>
            </a:r>
            <a:r>
              <a:rPr lang="it-IT" dirty="0" err="1"/>
              <a:t>performed</a:t>
            </a:r>
            <a:r>
              <a:rPr lang="it-IT" dirty="0"/>
              <a:t>. </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err="1"/>
              <a:t>Our</a:t>
            </a:r>
            <a:r>
              <a:rPr lang="it-IT" dirty="0"/>
              <a:t> goal </a:t>
            </a:r>
            <a:r>
              <a:rPr lang="it-IT" dirty="0" err="1"/>
              <a:t>was</a:t>
            </a:r>
            <a:r>
              <a:rPr lang="it-IT" dirty="0"/>
              <a:t> </a:t>
            </a:r>
            <a:r>
              <a:rPr lang="it-IT" dirty="0" err="1"/>
              <a:t>that</a:t>
            </a:r>
            <a:r>
              <a:rPr lang="it-IT" dirty="0"/>
              <a:t> of </a:t>
            </a:r>
            <a:r>
              <a:rPr lang="it-IT" dirty="0" err="1"/>
              <a:t>experimenting</a:t>
            </a:r>
            <a:r>
              <a:rPr lang="it-IT" dirty="0"/>
              <a:t> </a:t>
            </a:r>
            <a:r>
              <a:rPr lang="it-IT" dirty="0" err="1"/>
              <a:t>something</a:t>
            </a:r>
            <a:r>
              <a:rPr lang="it-IT" dirty="0"/>
              <a:t> </a:t>
            </a:r>
            <a:r>
              <a:rPr lang="it-IT" dirty="0" err="1"/>
              <a:t>commonly</a:t>
            </a:r>
            <a:r>
              <a:rPr lang="it-IT" dirty="0"/>
              <a:t> </a:t>
            </a:r>
            <a:r>
              <a:rPr lang="it-IT" dirty="0" err="1"/>
              <a:t>used</a:t>
            </a:r>
            <a:r>
              <a:rPr lang="it-IT" dirty="0"/>
              <a:t> in </a:t>
            </a:r>
            <a:r>
              <a:rPr lang="it-IT" dirty="0" err="1"/>
              <a:t>real</a:t>
            </a:r>
            <a:r>
              <a:rPr lang="it-IT" dirty="0"/>
              <a:t> word situations and </a:t>
            </a:r>
            <a:r>
              <a:rPr lang="it-IT" dirty="0" err="1"/>
              <a:t>not</a:t>
            </a:r>
            <a:r>
              <a:rPr lang="it-IT" dirty="0"/>
              <a:t> just in </a:t>
            </a:r>
            <a:r>
              <a:rPr lang="it-IT" dirty="0" err="1"/>
              <a:t>sporadic</a:t>
            </a:r>
            <a:r>
              <a:rPr lang="it-IT" dirty="0"/>
              <a:t> </a:t>
            </a:r>
            <a:r>
              <a:rPr lang="it-IT" dirty="0" err="1"/>
              <a:t>cases</a:t>
            </a:r>
            <a:r>
              <a:rPr lang="it-IT" dirty="0"/>
              <a:t>.</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11c3728c1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111c3728c1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err="1"/>
              <a:t>We</a:t>
            </a:r>
            <a:r>
              <a:rPr lang="it-IT" dirty="0"/>
              <a:t> </a:t>
            </a:r>
            <a:r>
              <a:rPr lang="it-IT" dirty="0" err="1"/>
              <a:t>discovered</a:t>
            </a:r>
            <a:r>
              <a:rPr lang="it-IT" dirty="0"/>
              <a:t> </a:t>
            </a:r>
            <a:r>
              <a:rPr lang="it-IT" dirty="0" err="1"/>
              <a:t>that</a:t>
            </a:r>
            <a:r>
              <a:rPr lang="it-IT" dirty="0"/>
              <a:t> </a:t>
            </a:r>
            <a:r>
              <a:rPr lang="it-IT" dirty="0" err="1"/>
              <a:t>according</a:t>
            </a:r>
            <a:r>
              <a:rPr lang="it-IT" dirty="0"/>
              <a:t> to a </a:t>
            </a:r>
            <a:r>
              <a:rPr lang="it-IT" dirty="0" err="1"/>
              <a:t>recent</a:t>
            </a:r>
            <a:r>
              <a:rPr lang="it-IT" dirty="0"/>
              <a:t> report by </a:t>
            </a:r>
            <a:r>
              <a:rPr lang="it-IT" dirty="0" err="1"/>
              <a:t>cloudflare</a:t>
            </a:r>
            <a:r>
              <a:rPr lang="it-IT" dirty="0"/>
              <a:t>, </a:t>
            </a:r>
            <a:r>
              <a:rPr lang="it-IT" dirty="0" err="1"/>
              <a:t>published</a:t>
            </a:r>
            <a:r>
              <a:rPr lang="it-IT" dirty="0"/>
              <a:t> in the first quarter of 2023, </a:t>
            </a:r>
            <a:r>
              <a:rPr lang="it-IT" dirty="0" err="1"/>
              <a:t>almost</a:t>
            </a:r>
            <a:r>
              <a:rPr lang="it-IT" dirty="0"/>
              <a:t> 1/3 of </a:t>
            </a:r>
            <a:r>
              <a:rPr lang="it-IT" dirty="0" err="1"/>
              <a:t>all</a:t>
            </a:r>
            <a:r>
              <a:rPr lang="it-IT" dirty="0"/>
              <a:t> the </a:t>
            </a:r>
            <a:r>
              <a:rPr lang="it-IT" dirty="0" err="1"/>
              <a:t>DDoS</a:t>
            </a:r>
            <a:r>
              <a:rPr lang="it-IT" dirty="0"/>
              <a:t> </a:t>
            </a:r>
            <a:r>
              <a:rPr lang="it-IT" dirty="0" err="1"/>
              <a:t>attacks</a:t>
            </a:r>
            <a:r>
              <a:rPr lang="it-IT" dirty="0"/>
              <a:t> are DNS </a:t>
            </a:r>
            <a:r>
              <a:rPr lang="it-IT" dirty="0" err="1"/>
              <a:t>based</a:t>
            </a:r>
            <a:r>
              <a:rPr lang="it-IT" dirty="0"/>
              <a:t>.</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err="1"/>
              <a:t>However</a:t>
            </a:r>
            <a:r>
              <a:rPr lang="it-IT" dirty="0"/>
              <a:t> </a:t>
            </a:r>
            <a:r>
              <a:rPr lang="it-IT" dirty="0" err="1"/>
              <a:t>also</a:t>
            </a:r>
            <a:r>
              <a:rPr lang="it-IT" dirty="0"/>
              <a:t> inside the sub-</a:t>
            </a:r>
            <a:r>
              <a:rPr lang="it-IT" dirty="0" err="1"/>
              <a:t>category</a:t>
            </a:r>
            <a:r>
              <a:rPr lang="it-IT" dirty="0"/>
              <a:t> of the </a:t>
            </a:r>
            <a:r>
              <a:rPr lang="it-IT" dirty="0" err="1"/>
              <a:t>dns-based</a:t>
            </a:r>
            <a:r>
              <a:rPr lang="it-IT" dirty="0"/>
              <a:t> </a:t>
            </a:r>
            <a:r>
              <a:rPr lang="it-IT" dirty="0" err="1"/>
              <a:t>attack</a:t>
            </a:r>
            <a:r>
              <a:rPr lang="it-IT" dirty="0"/>
              <a:t> </a:t>
            </a:r>
            <a:r>
              <a:rPr lang="it-IT" dirty="0" err="1"/>
              <a:t>there</a:t>
            </a:r>
            <a:r>
              <a:rPr lang="it-IT" dirty="0"/>
              <a:t> are </a:t>
            </a:r>
            <a:r>
              <a:rPr lang="it-IT" dirty="0" err="1"/>
              <a:t>several</a:t>
            </a:r>
            <a:r>
              <a:rPr lang="it-IT" dirty="0"/>
              <a:t> </a:t>
            </a:r>
            <a:r>
              <a:rPr lang="it-IT" dirty="0" err="1"/>
              <a:t>possibilites</a:t>
            </a:r>
            <a:r>
              <a:rPr lang="it-IT" dirty="0"/>
              <a:t> and </a:t>
            </a:r>
            <a:r>
              <a:rPr lang="it-IT" dirty="0" err="1"/>
              <a:t>here</a:t>
            </a:r>
            <a:r>
              <a:rPr lang="it-IT" dirty="0"/>
              <a:t> are </a:t>
            </a:r>
            <a:r>
              <a:rPr lang="it-IT" dirty="0" err="1"/>
              <a:t>listed</a:t>
            </a:r>
            <a:r>
              <a:rPr lang="it-IT" dirty="0"/>
              <a:t> the </a:t>
            </a:r>
            <a:r>
              <a:rPr lang="it-IT" dirty="0" err="1"/>
              <a:t>three</a:t>
            </a:r>
            <a:r>
              <a:rPr lang="it-IT" dirty="0"/>
              <a:t> </a:t>
            </a:r>
            <a:r>
              <a:rPr lang="it-IT" dirty="0" err="1"/>
              <a:t>most</a:t>
            </a:r>
            <a:r>
              <a:rPr lang="it-IT" dirty="0"/>
              <a:t> </a:t>
            </a:r>
            <a:r>
              <a:rPr lang="it-IT" dirty="0" err="1"/>
              <a:t>important</a:t>
            </a:r>
            <a:r>
              <a:rPr lang="it-IT" dirty="0"/>
              <a:t>.</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DNS query flood, TCP flood and DNS </a:t>
            </a:r>
            <a:r>
              <a:rPr lang="it-IT" dirty="0" err="1"/>
              <a:t>reflection</a:t>
            </a:r>
            <a:r>
              <a:rPr lang="it-IT" dirty="0"/>
              <a:t> and </a:t>
            </a:r>
            <a:r>
              <a:rPr lang="it-IT" dirty="0" err="1"/>
              <a:t>amplification</a:t>
            </a:r>
            <a:r>
              <a:rPr lang="it-IT" dirty="0"/>
              <a:t>.</a:t>
            </a:r>
            <a:endParaRPr dirty="0"/>
          </a:p>
        </p:txBody>
      </p:sp>
    </p:spTree>
    <p:extLst>
      <p:ext uri="{BB962C8B-B14F-4D97-AF65-F5344CB8AC3E}">
        <p14:creationId xmlns:p14="http://schemas.microsoft.com/office/powerpoint/2010/main" val="1316498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The DNS query flood </a:t>
            </a:r>
            <a:r>
              <a:rPr lang="it-IT" dirty="0" err="1"/>
              <a:t>is</a:t>
            </a:r>
            <a:r>
              <a:rPr lang="it-IT" dirty="0"/>
              <a:t> </a:t>
            </a:r>
            <a:r>
              <a:rPr lang="it-IT" dirty="0" err="1"/>
              <a:t>aimed</a:t>
            </a:r>
            <a:r>
              <a:rPr lang="it-IT" dirty="0"/>
              <a:t> </a:t>
            </a:r>
            <a:r>
              <a:rPr lang="it-IT" dirty="0" err="1"/>
              <a:t>at</a:t>
            </a:r>
            <a:r>
              <a:rPr lang="it-IT" dirty="0"/>
              <a:t> </a:t>
            </a:r>
            <a:r>
              <a:rPr lang="it-IT" dirty="0" err="1"/>
              <a:t>exahusting</a:t>
            </a:r>
            <a:r>
              <a:rPr lang="it-IT" dirty="0"/>
              <a:t> the target </a:t>
            </a:r>
            <a:r>
              <a:rPr lang="it-IT" dirty="0" err="1"/>
              <a:t>resources</a:t>
            </a:r>
            <a:r>
              <a:rPr lang="it-IT" dirty="0"/>
              <a:t>, by </a:t>
            </a:r>
            <a:r>
              <a:rPr lang="it-IT" dirty="0" err="1"/>
              <a:t>sending</a:t>
            </a:r>
            <a:r>
              <a:rPr lang="it-IT" dirty="0"/>
              <a:t> a </a:t>
            </a:r>
            <a:r>
              <a:rPr lang="it-IT" dirty="0" err="1"/>
              <a:t>huge</a:t>
            </a:r>
            <a:r>
              <a:rPr lang="it-IT" dirty="0"/>
              <a:t> </a:t>
            </a:r>
            <a:r>
              <a:rPr lang="it-IT" dirty="0" err="1"/>
              <a:t>amount</a:t>
            </a:r>
            <a:r>
              <a:rPr lang="it-IT" dirty="0"/>
              <a:t> of DNS queries.</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The key point </a:t>
            </a:r>
            <a:r>
              <a:rPr lang="it-IT" dirty="0" err="1"/>
              <a:t>is</a:t>
            </a:r>
            <a:r>
              <a:rPr lang="it-IT" dirty="0"/>
              <a:t> </a:t>
            </a:r>
            <a:r>
              <a:rPr lang="it-IT" dirty="0" err="1"/>
              <a:t>sending</a:t>
            </a:r>
            <a:r>
              <a:rPr lang="it-IT" dirty="0"/>
              <a:t> </a:t>
            </a:r>
            <a:r>
              <a:rPr lang="it-IT" dirty="0" err="1"/>
              <a:t>lots</a:t>
            </a:r>
            <a:r>
              <a:rPr lang="it-IT" dirty="0"/>
              <a:t> of queries and </a:t>
            </a:r>
            <a:r>
              <a:rPr lang="it-IT" dirty="0" err="1"/>
              <a:t>this</a:t>
            </a:r>
            <a:r>
              <a:rPr lang="it-IT" dirty="0"/>
              <a:t> </a:t>
            </a:r>
            <a:r>
              <a:rPr lang="it-IT" dirty="0" err="1"/>
              <a:t>is</a:t>
            </a:r>
            <a:r>
              <a:rPr lang="it-IT" dirty="0"/>
              <a:t> </a:t>
            </a:r>
            <a:r>
              <a:rPr lang="it-IT" dirty="0" err="1"/>
              <a:t>achieved</a:t>
            </a:r>
            <a:r>
              <a:rPr lang="it-IT" dirty="0"/>
              <a:t> by the </a:t>
            </a:r>
            <a:r>
              <a:rPr lang="it-IT" dirty="0" err="1"/>
              <a:t>attackers</a:t>
            </a:r>
            <a:r>
              <a:rPr lang="it-IT" dirty="0"/>
              <a:t> </a:t>
            </a:r>
            <a:r>
              <a:rPr lang="it-IT" dirty="0" err="1"/>
              <a:t>using</a:t>
            </a:r>
            <a:r>
              <a:rPr lang="it-IT" dirty="0"/>
              <a:t> a botnet. A botnet </a:t>
            </a:r>
            <a:r>
              <a:rPr lang="it-IT" dirty="0" err="1"/>
              <a:t>is</a:t>
            </a:r>
            <a:r>
              <a:rPr lang="it-IT" dirty="0"/>
              <a:t> an </a:t>
            </a:r>
            <a:r>
              <a:rPr lang="it-IT" dirty="0" err="1"/>
              <a:t>army</a:t>
            </a:r>
            <a:r>
              <a:rPr lang="it-IT" dirty="0"/>
              <a:t> of </a:t>
            </a:r>
            <a:r>
              <a:rPr lang="it-IT" dirty="0" err="1"/>
              <a:t>compormised</a:t>
            </a:r>
            <a:r>
              <a:rPr lang="it-IT" dirty="0"/>
              <a:t> devices </a:t>
            </a:r>
            <a:r>
              <a:rPr lang="it-IT" dirty="0" err="1"/>
              <a:t>controlled</a:t>
            </a:r>
            <a:r>
              <a:rPr lang="it-IT" dirty="0"/>
              <a:t> by the </a:t>
            </a:r>
            <a:r>
              <a:rPr lang="it-IT" dirty="0" err="1"/>
              <a:t>attacker</a:t>
            </a:r>
            <a:r>
              <a:rPr lang="it-IT" dirty="0"/>
              <a:t> to </a:t>
            </a:r>
            <a:r>
              <a:rPr lang="it-IT" dirty="0" err="1"/>
              <a:t>send</a:t>
            </a:r>
            <a:r>
              <a:rPr lang="it-IT" dirty="0"/>
              <a:t> DNS queries.</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err="1"/>
              <a:t>This</a:t>
            </a:r>
            <a:r>
              <a:rPr lang="it-IT" dirty="0"/>
              <a:t> </a:t>
            </a:r>
            <a:r>
              <a:rPr lang="it-IT" dirty="0" err="1"/>
              <a:t>attack</a:t>
            </a:r>
            <a:r>
              <a:rPr lang="it-IT" dirty="0"/>
              <a:t> can </a:t>
            </a:r>
            <a:r>
              <a:rPr lang="it-IT" dirty="0" err="1"/>
              <a:t>mainly</a:t>
            </a:r>
            <a:r>
              <a:rPr lang="it-IT" dirty="0"/>
              <a:t> </a:t>
            </a:r>
            <a:r>
              <a:rPr lang="it-IT" dirty="0" err="1"/>
              <a:t>have</a:t>
            </a:r>
            <a:r>
              <a:rPr lang="it-IT" dirty="0"/>
              <a:t> </a:t>
            </a:r>
            <a:r>
              <a:rPr lang="it-IT" dirty="0" err="1"/>
              <a:t>two</a:t>
            </a:r>
            <a:r>
              <a:rPr lang="it-IT" dirty="0"/>
              <a:t> target, a recursive NS or an </a:t>
            </a:r>
            <a:r>
              <a:rPr lang="it-IT" dirty="0" err="1"/>
              <a:t>authoritative</a:t>
            </a:r>
            <a:r>
              <a:rPr lang="it-IT" dirty="0"/>
              <a:t> one. </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In the case the target </a:t>
            </a:r>
            <a:r>
              <a:rPr lang="it-IT" dirty="0" err="1"/>
              <a:t>is</a:t>
            </a:r>
            <a:r>
              <a:rPr lang="it-IT" dirty="0"/>
              <a:t> the first one, </a:t>
            </a:r>
            <a:r>
              <a:rPr lang="it-IT" dirty="0" err="1"/>
              <a:t>there</a:t>
            </a:r>
            <a:r>
              <a:rPr lang="it-IT" dirty="0"/>
              <a:t> </a:t>
            </a:r>
            <a:r>
              <a:rPr lang="it-IT" dirty="0" err="1"/>
              <a:t>is</a:t>
            </a:r>
            <a:r>
              <a:rPr lang="it-IT" dirty="0"/>
              <a:t> a </a:t>
            </a:r>
            <a:r>
              <a:rPr lang="it-IT" dirty="0" err="1"/>
              <a:t>trick</a:t>
            </a:r>
            <a:r>
              <a:rPr lang="it-IT" dirty="0"/>
              <a:t> </a:t>
            </a:r>
            <a:r>
              <a:rPr lang="it-IT" dirty="0" err="1"/>
              <a:t>played</a:t>
            </a:r>
            <a:r>
              <a:rPr lang="it-IT" dirty="0"/>
              <a:t> by the </a:t>
            </a:r>
            <a:r>
              <a:rPr lang="it-IT" dirty="0" err="1"/>
              <a:t>attacker</a:t>
            </a:r>
            <a:r>
              <a:rPr lang="it-IT" dirty="0"/>
              <a:t>, </a:t>
            </a:r>
            <a:r>
              <a:rPr lang="it-IT" dirty="0" err="1"/>
              <a:t>that</a:t>
            </a:r>
            <a:r>
              <a:rPr lang="it-IT" dirty="0"/>
              <a:t> </a:t>
            </a:r>
            <a:r>
              <a:rPr lang="it-IT" dirty="0" err="1"/>
              <a:t>consists</a:t>
            </a:r>
            <a:r>
              <a:rPr lang="it-IT" dirty="0"/>
              <a:t> in </a:t>
            </a:r>
            <a:r>
              <a:rPr lang="it-IT" dirty="0" err="1"/>
              <a:t>crafting</a:t>
            </a:r>
            <a:r>
              <a:rPr lang="it-IT" dirty="0"/>
              <a:t> the queries in a </a:t>
            </a:r>
            <a:r>
              <a:rPr lang="it-IT" dirty="0" err="1"/>
              <a:t>such</a:t>
            </a:r>
            <a:r>
              <a:rPr lang="it-IT" dirty="0"/>
              <a:t> a way </a:t>
            </a:r>
            <a:r>
              <a:rPr lang="it-IT" dirty="0" err="1"/>
              <a:t>that</a:t>
            </a:r>
            <a:r>
              <a:rPr lang="it-IT" dirty="0"/>
              <a:t> </a:t>
            </a:r>
            <a:r>
              <a:rPr lang="it-IT" dirty="0" err="1"/>
              <a:t>they</a:t>
            </a:r>
            <a:r>
              <a:rPr lang="it-IT" dirty="0"/>
              <a:t> are </a:t>
            </a:r>
            <a:r>
              <a:rPr lang="it-IT" dirty="0" err="1"/>
              <a:t>not</a:t>
            </a:r>
            <a:r>
              <a:rPr lang="it-IT" dirty="0"/>
              <a:t> </a:t>
            </a:r>
            <a:r>
              <a:rPr lang="it-IT" dirty="0" err="1"/>
              <a:t>already</a:t>
            </a:r>
            <a:r>
              <a:rPr lang="it-IT" dirty="0"/>
              <a:t> </a:t>
            </a:r>
            <a:r>
              <a:rPr lang="it-IT" dirty="0" err="1"/>
              <a:t>cached</a:t>
            </a:r>
            <a:r>
              <a:rPr lang="it-IT" dirty="0"/>
              <a:t> in the server. </a:t>
            </a:r>
            <a:r>
              <a:rPr lang="it-IT" dirty="0" err="1"/>
              <a:t>That</a:t>
            </a:r>
            <a:r>
              <a:rPr lang="it-IT" dirty="0"/>
              <a:t> way the server </a:t>
            </a:r>
            <a:r>
              <a:rPr lang="it-IT" dirty="0" err="1"/>
              <a:t>is</a:t>
            </a:r>
            <a:r>
              <a:rPr lang="it-IT" dirty="0"/>
              <a:t> </a:t>
            </a:r>
            <a:r>
              <a:rPr lang="it-IT" dirty="0" err="1"/>
              <a:t>forced</a:t>
            </a:r>
            <a:r>
              <a:rPr lang="it-IT" dirty="0"/>
              <a:t> to query </a:t>
            </a:r>
            <a:r>
              <a:rPr lang="it-IT" dirty="0" err="1"/>
              <a:t>other</a:t>
            </a:r>
            <a:r>
              <a:rPr lang="it-IT" dirty="0"/>
              <a:t> NS </a:t>
            </a:r>
            <a:r>
              <a:rPr lang="it-IT" dirty="0" err="1"/>
              <a:t>until</a:t>
            </a:r>
            <a:r>
              <a:rPr lang="it-IT" dirty="0"/>
              <a:t>, </a:t>
            </a:r>
            <a:r>
              <a:rPr lang="it-IT" dirty="0" err="1"/>
              <a:t>eventually</a:t>
            </a:r>
            <a:r>
              <a:rPr lang="it-IT" dirty="0"/>
              <a:t> </a:t>
            </a:r>
            <a:r>
              <a:rPr lang="it-IT" dirty="0" err="1"/>
              <a:t>it</a:t>
            </a:r>
            <a:r>
              <a:rPr lang="it-IT" dirty="0"/>
              <a:t> </a:t>
            </a:r>
            <a:r>
              <a:rPr lang="it-IT" dirty="0" err="1"/>
              <a:t>gets</a:t>
            </a:r>
            <a:r>
              <a:rPr lang="it-IT" dirty="0"/>
              <a:t> the </a:t>
            </a:r>
            <a:r>
              <a:rPr lang="it-IT" dirty="0" err="1"/>
              <a:t>response</a:t>
            </a:r>
            <a:r>
              <a:rPr lang="it-IT" dirty="0"/>
              <a:t> and </a:t>
            </a:r>
            <a:r>
              <a:rPr lang="it-IT" dirty="0" err="1"/>
              <a:t>sends</a:t>
            </a:r>
            <a:r>
              <a:rPr lang="it-IT" dirty="0"/>
              <a:t> </a:t>
            </a:r>
            <a:r>
              <a:rPr lang="it-IT" dirty="0" err="1"/>
              <a:t>it</a:t>
            </a:r>
            <a:r>
              <a:rPr lang="it-IT" dirty="0"/>
              <a:t> back to the client.</a:t>
            </a:r>
          </a:p>
          <a:p>
            <a:pPr marL="0" lvl="0" indent="0" algn="l" rtl="0">
              <a:spcBef>
                <a:spcPts val="0"/>
              </a:spcBef>
              <a:spcAft>
                <a:spcPts val="0"/>
              </a:spcAft>
              <a:buNone/>
            </a:pPr>
            <a:endParaRPr lang="it-IT" dirty="0"/>
          </a:p>
        </p:txBody>
      </p:sp>
    </p:spTree>
    <p:extLst>
      <p:ext uri="{BB962C8B-B14F-4D97-AF65-F5344CB8AC3E}">
        <p14:creationId xmlns:p14="http://schemas.microsoft.com/office/powerpoint/2010/main" val="2592282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err="1"/>
              <a:t>If</a:t>
            </a:r>
            <a:r>
              <a:rPr lang="it-IT" dirty="0"/>
              <a:t> the target </a:t>
            </a:r>
            <a:r>
              <a:rPr lang="it-IT" dirty="0" err="1"/>
              <a:t>is</a:t>
            </a:r>
            <a:r>
              <a:rPr lang="it-IT" dirty="0"/>
              <a:t> a </a:t>
            </a:r>
            <a:r>
              <a:rPr lang="it-IT" dirty="0" err="1"/>
              <a:t>specific</a:t>
            </a:r>
            <a:r>
              <a:rPr lang="it-IT" dirty="0"/>
              <a:t> </a:t>
            </a:r>
            <a:r>
              <a:rPr lang="it-IT" dirty="0" err="1"/>
              <a:t>authoritative</a:t>
            </a:r>
            <a:r>
              <a:rPr lang="it-IT" dirty="0"/>
              <a:t> NS, the </a:t>
            </a:r>
            <a:r>
              <a:rPr lang="it-IT" dirty="0" err="1"/>
              <a:t>attack</a:t>
            </a:r>
            <a:r>
              <a:rPr lang="it-IT" dirty="0"/>
              <a:t> takes the name of water torture.</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The goal </a:t>
            </a:r>
            <a:r>
              <a:rPr lang="it-IT" dirty="0" err="1"/>
              <a:t>is</a:t>
            </a:r>
            <a:r>
              <a:rPr lang="it-IT" dirty="0"/>
              <a:t> the </a:t>
            </a:r>
            <a:r>
              <a:rPr lang="it-IT" dirty="0" err="1"/>
              <a:t>same</a:t>
            </a:r>
            <a:r>
              <a:rPr lang="it-IT" dirty="0"/>
              <a:t> </a:t>
            </a:r>
            <a:r>
              <a:rPr lang="it-IT" dirty="0" err="1"/>
              <a:t>as</a:t>
            </a:r>
            <a:r>
              <a:rPr lang="it-IT" dirty="0"/>
              <a:t> </a:t>
            </a:r>
            <a:r>
              <a:rPr lang="it-IT" dirty="0" err="1"/>
              <a:t>before</a:t>
            </a:r>
            <a:r>
              <a:rPr lang="it-IT" dirty="0"/>
              <a:t>, </a:t>
            </a:r>
            <a:r>
              <a:rPr lang="it-IT" dirty="0" err="1"/>
              <a:t>but</a:t>
            </a:r>
            <a:r>
              <a:rPr lang="it-IT" dirty="0"/>
              <a:t> on </a:t>
            </a:r>
            <a:r>
              <a:rPr lang="it-IT" dirty="0" err="1"/>
              <a:t>this</a:t>
            </a:r>
            <a:r>
              <a:rPr lang="it-IT" dirty="0"/>
              <a:t> case the </a:t>
            </a:r>
            <a:r>
              <a:rPr lang="it-IT" dirty="0" err="1"/>
              <a:t>trick</a:t>
            </a:r>
            <a:r>
              <a:rPr lang="it-IT" dirty="0"/>
              <a:t> </a:t>
            </a:r>
            <a:r>
              <a:rPr lang="it-IT" dirty="0" err="1"/>
              <a:t>played</a:t>
            </a:r>
            <a:r>
              <a:rPr lang="it-IT" dirty="0"/>
              <a:t> </a:t>
            </a:r>
            <a:r>
              <a:rPr lang="it-IT" dirty="0" err="1"/>
              <a:t>is</a:t>
            </a:r>
            <a:r>
              <a:rPr lang="it-IT" dirty="0"/>
              <a:t> </a:t>
            </a:r>
            <a:r>
              <a:rPr lang="it-IT" dirty="0" err="1"/>
              <a:t>that</a:t>
            </a:r>
            <a:r>
              <a:rPr lang="it-IT" dirty="0"/>
              <a:t> of </a:t>
            </a:r>
            <a:r>
              <a:rPr lang="it-IT" dirty="0" err="1"/>
              <a:t>crafting</a:t>
            </a:r>
            <a:r>
              <a:rPr lang="it-IT" dirty="0"/>
              <a:t> queries </a:t>
            </a:r>
            <a:r>
              <a:rPr lang="it-IT" dirty="0" err="1"/>
              <a:t>taking</a:t>
            </a:r>
            <a:r>
              <a:rPr lang="it-IT" dirty="0"/>
              <a:t> the domain of the target and </a:t>
            </a:r>
            <a:r>
              <a:rPr lang="it-IT" dirty="0" err="1"/>
              <a:t>adding</a:t>
            </a:r>
            <a:r>
              <a:rPr lang="it-IT" dirty="0"/>
              <a:t> a random </a:t>
            </a:r>
            <a:r>
              <a:rPr lang="it-IT" dirty="0" err="1"/>
              <a:t>string</a:t>
            </a:r>
            <a:r>
              <a:rPr lang="it-IT" dirty="0"/>
              <a:t>.</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err="1"/>
              <a:t>That</a:t>
            </a:r>
            <a:r>
              <a:rPr lang="it-IT" dirty="0"/>
              <a:t> way, </a:t>
            </a:r>
            <a:r>
              <a:rPr lang="it-IT" dirty="0" err="1"/>
              <a:t>we</a:t>
            </a:r>
            <a:r>
              <a:rPr lang="it-IT" dirty="0"/>
              <a:t> are sure the queries </a:t>
            </a:r>
            <a:r>
              <a:rPr lang="it-IT" dirty="0" err="1"/>
              <a:t>reach</a:t>
            </a:r>
            <a:r>
              <a:rPr lang="it-IT" dirty="0"/>
              <a:t> the target </a:t>
            </a:r>
            <a:r>
              <a:rPr lang="it-IT" dirty="0" err="1"/>
              <a:t>using</a:t>
            </a:r>
            <a:r>
              <a:rPr lang="it-IT" dirty="0"/>
              <a:t> </a:t>
            </a:r>
            <a:r>
              <a:rPr lang="it-IT" dirty="0" err="1"/>
              <a:t>its</a:t>
            </a:r>
            <a:r>
              <a:rPr lang="it-IT" dirty="0"/>
              <a:t> </a:t>
            </a:r>
            <a:r>
              <a:rPr lang="it-IT" dirty="0" err="1"/>
              <a:t>resources</a:t>
            </a:r>
            <a:r>
              <a:rPr lang="it-IT" dirty="0"/>
              <a:t> to </a:t>
            </a:r>
            <a:r>
              <a:rPr lang="it-IT" dirty="0" err="1"/>
              <a:t>answer</a:t>
            </a:r>
            <a:r>
              <a:rPr lang="it-IT" dirty="0"/>
              <a:t> to </a:t>
            </a:r>
            <a:r>
              <a:rPr lang="it-IT" dirty="0" err="1"/>
              <a:t>them</a:t>
            </a:r>
            <a:r>
              <a:rPr lang="it-IT" dirty="0"/>
              <a:t> NXDOMAIN.</a:t>
            </a:r>
            <a:endParaRPr dirty="0"/>
          </a:p>
        </p:txBody>
      </p:sp>
    </p:spTree>
    <p:extLst>
      <p:ext uri="{BB962C8B-B14F-4D97-AF65-F5344CB8AC3E}">
        <p14:creationId xmlns:p14="http://schemas.microsoft.com/office/powerpoint/2010/main" val="2816039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TCP flood </a:t>
            </a:r>
            <a:r>
              <a:rPr lang="it-IT" dirty="0" err="1"/>
              <a:t>attack</a:t>
            </a:r>
            <a:r>
              <a:rPr lang="it-IT" dirty="0"/>
              <a:t> </a:t>
            </a:r>
            <a:r>
              <a:rPr lang="it-IT" dirty="0" err="1"/>
              <a:t>has</a:t>
            </a:r>
            <a:r>
              <a:rPr lang="it-IT" dirty="0"/>
              <a:t> </a:t>
            </a:r>
            <a:r>
              <a:rPr lang="it-IT" dirty="0" err="1"/>
              <a:t>still</a:t>
            </a:r>
            <a:r>
              <a:rPr lang="it-IT" dirty="0"/>
              <a:t> the goal of </a:t>
            </a:r>
            <a:r>
              <a:rPr lang="it-IT" dirty="0" err="1"/>
              <a:t>exhausting</a:t>
            </a:r>
            <a:r>
              <a:rPr lang="it-IT" dirty="0"/>
              <a:t> the target </a:t>
            </a:r>
            <a:r>
              <a:rPr lang="it-IT" dirty="0" err="1"/>
              <a:t>resources</a:t>
            </a:r>
            <a:r>
              <a:rPr lang="it-IT" dirty="0"/>
              <a:t> </a:t>
            </a:r>
            <a:r>
              <a:rPr lang="it-IT" dirty="0" err="1"/>
              <a:t>but</a:t>
            </a:r>
            <a:r>
              <a:rPr lang="it-IT" dirty="0"/>
              <a:t> </a:t>
            </a:r>
            <a:r>
              <a:rPr lang="it-IT" dirty="0" err="1"/>
              <a:t>instead</a:t>
            </a:r>
            <a:r>
              <a:rPr lang="it-IT" dirty="0"/>
              <a:t> of </a:t>
            </a:r>
            <a:r>
              <a:rPr lang="it-IT" dirty="0" err="1"/>
              <a:t>using</a:t>
            </a:r>
            <a:r>
              <a:rPr lang="it-IT" dirty="0"/>
              <a:t> UDP </a:t>
            </a:r>
            <a:r>
              <a:rPr lang="it-IT" dirty="0" err="1"/>
              <a:t>traffic</a:t>
            </a:r>
            <a:r>
              <a:rPr lang="it-IT" dirty="0"/>
              <a:t> </a:t>
            </a:r>
            <a:r>
              <a:rPr lang="it-IT" dirty="0" err="1"/>
              <a:t>it</a:t>
            </a:r>
            <a:r>
              <a:rPr lang="it-IT" dirty="0"/>
              <a:t> exploits the THREE-WAY </a:t>
            </a:r>
            <a:r>
              <a:rPr lang="it-IT" dirty="0" err="1"/>
              <a:t>handshaking</a:t>
            </a:r>
            <a:r>
              <a:rPr lang="it-IT" dirty="0"/>
              <a:t> of TCP.</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The </a:t>
            </a:r>
            <a:r>
              <a:rPr lang="it-IT" dirty="0" err="1"/>
              <a:t>trick</a:t>
            </a:r>
            <a:r>
              <a:rPr lang="it-IT" dirty="0"/>
              <a:t> </a:t>
            </a:r>
            <a:r>
              <a:rPr lang="it-IT" dirty="0" err="1"/>
              <a:t>is</a:t>
            </a:r>
            <a:r>
              <a:rPr lang="it-IT" dirty="0"/>
              <a:t> to open a large </a:t>
            </a:r>
            <a:r>
              <a:rPr lang="it-IT" dirty="0" err="1"/>
              <a:t>number</a:t>
            </a:r>
            <a:r>
              <a:rPr lang="it-IT" dirty="0"/>
              <a:t> of TCP connections </a:t>
            </a:r>
            <a:r>
              <a:rPr lang="it-IT" dirty="0" err="1"/>
              <a:t>without</a:t>
            </a:r>
            <a:r>
              <a:rPr lang="it-IT" dirty="0"/>
              <a:t> closing </a:t>
            </a:r>
            <a:r>
              <a:rPr lang="it-IT" dirty="0" err="1"/>
              <a:t>them</a:t>
            </a:r>
            <a:r>
              <a:rPr lang="it-IT" dirty="0"/>
              <a:t>, </a:t>
            </a:r>
            <a:r>
              <a:rPr lang="it-IT" dirty="0" err="1"/>
              <a:t>therefore</a:t>
            </a:r>
            <a:r>
              <a:rPr lang="it-IT" dirty="0"/>
              <a:t> forcing the target to use </a:t>
            </a:r>
            <a:r>
              <a:rPr lang="it-IT" dirty="0" err="1"/>
              <a:t>its</a:t>
            </a:r>
            <a:r>
              <a:rPr lang="it-IT" dirty="0"/>
              <a:t> </a:t>
            </a:r>
            <a:r>
              <a:rPr lang="it-IT" dirty="0" err="1"/>
              <a:t>resources</a:t>
            </a:r>
            <a:r>
              <a:rPr lang="it-IT" dirty="0"/>
              <a:t> to handle </a:t>
            </a:r>
            <a:r>
              <a:rPr lang="it-IT" dirty="0" err="1"/>
              <a:t>it</a:t>
            </a:r>
            <a:r>
              <a:rPr lang="it-IT" dirty="0"/>
              <a:t>, </a:t>
            </a:r>
            <a:r>
              <a:rPr lang="it-IT" dirty="0" err="1"/>
              <a:t>until</a:t>
            </a:r>
            <a:r>
              <a:rPr lang="it-IT" dirty="0"/>
              <a:t> </a:t>
            </a:r>
            <a:r>
              <a:rPr lang="it-IT" dirty="0" err="1"/>
              <a:t>they</a:t>
            </a:r>
            <a:r>
              <a:rPr lang="it-IT" dirty="0"/>
              <a:t> are </a:t>
            </a:r>
            <a:r>
              <a:rPr lang="it-IT" dirty="0" err="1"/>
              <a:t>exhausted</a:t>
            </a:r>
            <a:r>
              <a:rPr lang="it-IT" dirty="0"/>
              <a:t>.</a:t>
            </a:r>
            <a:endParaRPr dirty="0"/>
          </a:p>
        </p:txBody>
      </p:sp>
    </p:spTree>
    <p:extLst>
      <p:ext uri="{BB962C8B-B14F-4D97-AF65-F5344CB8AC3E}">
        <p14:creationId xmlns:p14="http://schemas.microsoft.com/office/powerpoint/2010/main" val="1700399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The last </a:t>
            </a:r>
            <a:r>
              <a:rPr lang="it-IT" dirty="0" err="1"/>
              <a:t>type</a:t>
            </a:r>
            <a:r>
              <a:rPr lang="it-IT" dirty="0"/>
              <a:t> of </a:t>
            </a:r>
            <a:r>
              <a:rPr lang="it-IT" dirty="0" err="1"/>
              <a:t>attack</a:t>
            </a:r>
            <a:r>
              <a:rPr lang="it-IT" dirty="0"/>
              <a:t> </a:t>
            </a:r>
            <a:r>
              <a:rPr lang="it-IT" dirty="0" err="1"/>
              <a:t>is</a:t>
            </a:r>
            <a:r>
              <a:rPr lang="it-IT" dirty="0"/>
              <a:t> the DNS </a:t>
            </a:r>
            <a:r>
              <a:rPr lang="it-IT" dirty="0" err="1"/>
              <a:t>reflection</a:t>
            </a:r>
            <a:r>
              <a:rPr lang="it-IT" dirty="0"/>
              <a:t> and </a:t>
            </a:r>
            <a:r>
              <a:rPr lang="it-IT" dirty="0" err="1"/>
              <a:t>amplification</a:t>
            </a:r>
            <a:r>
              <a:rPr lang="it-IT" dirty="0"/>
              <a:t>.</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The goal of </a:t>
            </a:r>
            <a:r>
              <a:rPr lang="it-IT" dirty="0" err="1"/>
              <a:t>this</a:t>
            </a:r>
            <a:r>
              <a:rPr lang="it-IT" dirty="0"/>
              <a:t> </a:t>
            </a:r>
            <a:r>
              <a:rPr lang="it-IT" dirty="0" err="1"/>
              <a:t>attack</a:t>
            </a:r>
            <a:r>
              <a:rPr lang="it-IT" dirty="0"/>
              <a:t> </a:t>
            </a:r>
            <a:r>
              <a:rPr lang="it-IT" dirty="0" err="1"/>
              <a:t>is</a:t>
            </a:r>
            <a:r>
              <a:rPr lang="it-IT" dirty="0"/>
              <a:t> to </a:t>
            </a:r>
            <a:r>
              <a:rPr lang="it-IT" dirty="0" err="1"/>
              <a:t>exhaust</a:t>
            </a:r>
            <a:r>
              <a:rPr lang="it-IT" dirty="0"/>
              <a:t> the target network </a:t>
            </a:r>
            <a:r>
              <a:rPr lang="it-IT" dirty="0" err="1"/>
              <a:t>bandwidth</a:t>
            </a:r>
            <a:r>
              <a:rPr lang="it-IT" dirty="0"/>
              <a:t> by </a:t>
            </a:r>
            <a:r>
              <a:rPr lang="it-IT" dirty="0" err="1"/>
              <a:t>exploiting</a:t>
            </a:r>
            <a:r>
              <a:rPr lang="it-IT" dirty="0"/>
              <a:t> the concepts of </a:t>
            </a:r>
            <a:r>
              <a:rPr lang="it-IT" dirty="0" err="1"/>
              <a:t>reflection</a:t>
            </a:r>
            <a:r>
              <a:rPr lang="it-IT" dirty="0"/>
              <a:t> and </a:t>
            </a:r>
            <a:r>
              <a:rPr lang="it-IT" dirty="0" err="1"/>
              <a:t>amplification</a:t>
            </a:r>
            <a:r>
              <a:rPr lang="it-IT" dirty="0"/>
              <a:t>.</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err="1"/>
              <a:t>It</a:t>
            </a:r>
            <a:r>
              <a:rPr lang="it-IT" dirty="0"/>
              <a:t> starts with the spoofing of the IP </a:t>
            </a:r>
            <a:r>
              <a:rPr lang="it-IT" dirty="0" err="1"/>
              <a:t>address</a:t>
            </a:r>
            <a:r>
              <a:rPr lang="it-IT" dirty="0"/>
              <a:t> of a </a:t>
            </a:r>
            <a:r>
              <a:rPr lang="it-IT" dirty="0" err="1"/>
              <a:t>victim</a:t>
            </a:r>
            <a:r>
              <a:rPr lang="it-IT" dirty="0"/>
              <a:t> by the </a:t>
            </a:r>
            <a:r>
              <a:rPr lang="it-IT" dirty="0" err="1"/>
              <a:t>attacker</a:t>
            </a:r>
            <a:r>
              <a:rPr lang="it-IT" dirty="0"/>
              <a:t>. </a:t>
            </a:r>
            <a:r>
              <a:rPr lang="it-IT" dirty="0" err="1"/>
              <a:t>Then</a:t>
            </a:r>
            <a:r>
              <a:rPr lang="it-IT" dirty="0"/>
              <a:t> the </a:t>
            </a:r>
            <a:r>
              <a:rPr lang="it-IT" dirty="0" err="1"/>
              <a:t>attacker</a:t>
            </a:r>
            <a:r>
              <a:rPr lang="it-IT" dirty="0"/>
              <a:t> </a:t>
            </a:r>
            <a:r>
              <a:rPr lang="it-IT" dirty="0" err="1"/>
              <a:t>sends</a:t>
            </a:r>
            <a:r>
              <a:rPr lang="it-IT" dirty="0"/>
              <a:t> </a:t>
            </a:r>
            <a:r>
              <a:rPr lang="it-IT" dirty="0" err="1"/>
              <a:t>lots</a:t>
            </a:r>
            <a:r>
              <a:rPr lang="it-IT" dirty="0"/>
              <a:t> of queries to a </a:t>
            </a:r>
            <a:r>
              <a:rPr lang="it-IT" dirty="0" err="1"/>
              <a:t>misconfigured</a:t>
            </a:r>
            <a:r>
              <a:rPr lang="it-IT" dirty="0"/>
              <a:t> DNS recursive server </a:t>
            </a:r>
            <a:r>
              <a:rPr lang="it-IT" dirty="0" err="1"/>
              <a:t>that</a:t>
            </a:r>
            <a:r>
              <a:rPr lang="it-IT" dirty="0"/>
              <a:t> </a:t>
            </a:r>
            <a:r>
              <a:rPr lang="it-IT" dirty="0" err="1"/>
              <a:t>will</a:t>
            </a:r>
            <a:r>
              <a:rPr lang="it-IT" dirty="0"/>
              <a:t> </a:t>
            </a:r>
            <a:r>
              <a:rPr lang="it-IT" dirty="0" err="1"/>
              <a:t>consequently</a:t>
            </a:r>
            <a:r>
              <a:rPr lang="it-IT" dirty="0"/>
              <a:t> </a:t>
            </a:r>
            <a:r>
              <a:rPr lang="it-IT" dirty="0" err="1"/>
              <a:t>respond</a:t>
            </a:r>
            <a:r>
              <a:rPr lang="it-IT" dirty="0"/>
              <a:t> to the </a:t>
            </a:r>
            <a:r>
              <a:rPr lang="it-IT" dirty="0" err="1"/>
              <a:t>victim</a:t>
            </a:r>
            <a:r>
              <a:rPr lang="it-IT" dirty="0"/>
              <a:t> IP.</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So </a:t>
            </a:r>
            <a:r>
              <a:rPr lang="it-IT" dirty="0" err="1"/>
              <a:t>we</a:t>
            </a:r>
            <a:r>
              <a:rPr lang="it-IT" dirty="0"/>
              <a:t> </a:t>
            </a:r>
            <a:r>
              <a:rPr lang="it-IT" dirty="0" err="1"/>
              <a:t>have</a:t>
            </a:r>
            <a:r>
              <a:rPr lang="it-IT" dirty="0"/>
              <a:t> a </a:t>
            </a:r>
            <a:r>
              <a:rPr lang="it-IT" dirty="0" err="1"/>
              <a:t>kind</a:t>
            </a:r>
            <a:r>
              <a:rPr lang="it-IT" dirty="0"/>
              <a:t> of </a:t>
            </a:r>
            <a:r>
              <a:rPr lang="it-IT" dirty="0" err="1"/>
              <a:t>reflection</a:t>
            </a:r>
            <a:r>
              <a:rPr lang="it-IT" dirty="0"/>
              <a:t> on the name server.</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The </a:t>
            </a:r>
            <a:r>
              <a:rPr lang="it-IT" dirty="0" err="1"/>
              <a:t>amplification</a:t>
            </a:r>
            <a:r>
              <a:rPr lang="it-IT" dirty="0"/>
              <a:t> </a:t>
            </a:r>
            <a:r>
              <a:rPr lang="it-IT" dirty="0" err="1"/>
              <a:t>affect</a:t>
            </a:r>
            <a:r>
              <a:rPr lang="it-IT" dirty="0"/>
              <a:t> </a:t>
            </a:r>
            <a:r>
              <a:rPr lang="it-IT" dirty="0" err="1"/>
              <a:t>is</a:t>
            </a:r>
            <a:r>
              <a:rPr lang="it-IT" dirty="0"/>
              <a:t> </a:t>
            </a:r>
            <a:r>
              <a:rPr lang="it-IT" dirty="0" err="1"/>
              <a:t>obtained</a:t>
            </a:r>
            <a:r>
              <a:rPr lang="it-IT" dirty="0"/>
              <a:t> </a:t>
            </a:r>
            <a:r>
              <a:rPr lang="it-IT" dirty="0" err="1"/>
              <a:t>since</a:t>
            </a:r>
            <a:r>
              <a:rPr lang="it-IT" dirty="0"/>
              <a:t> </a:t>
            </a:r>
            <a:r>
              <a:rPr lang="it-IT" dirty="0" err="1"/>
              <a:t>usually</a:t>
            </a:r>
            <a:r>
              <a:rPr lang="it-IT" dirty="0"/>
              <a:t> the </a:t>
            </a:r>
            <a:r>
              <a:rPr lang="it-IT" dirty="0" err="1"/>
              <a:t>types</a:t>
            </a:r>
            <a:r>
              <a:rPr lang="it-IT" dirty="0"/>
              <a:t> of queries </a:t>
            </a:r>
            <a:r>
              <a:rPr lang="it-IT" dirty="0" err="1"/>
              <a:t>performed</a:t>
            </a:r>
            <a:r>
              <a:rPr lang="it-IT" dirty="0"/>
              <a:t> are of </a:t>
            </a:r>
            <a:r>
              <a:rPr lang="it-IT" dirty="0" err="1"/>
              <a:t>type</a:t>
            </a:r>
            <a:r>
              <a:rPr lang="it-IT" dirty="0"/>
              <a:t> ANY, </a:t>
            </a:r>
            <a:r>
              <a:rPr lang="it-IT" dirty="0" err="1"/>
              <a:t>therefore</a:t>
            </a:r>
            <a:r>
              <a:rPr lang="it-IT" dirty="0"/>
              <a:t> the </a:t>
            </a:r>
            <a:r>
              <a:rPr lang="it-IT" dirty="0" err="1"/>
              <a:t>response</a:t>
            </a:r>
            <a:r>
              <a:rPr lang="it-IT" dirty="0"/>
              <a:t> size </a:t>
            </a:r>
            <a:r>
              <a:rPr lang="it-IT" dirty="0" err="1"/>
              <a:t>is</a:t>
            </a:r>
            <a:r>
              <a:rPr lang="it-IT" dirty="0"/>
              <a:t> </a:t>
            </a:r>
            <a:r>
              <a:rPr lang="it-IT" dirty="0" err="1"/>
              <a:t>larger</a:t>
            </a:r>
            <a:r>
              <a:rPr lang="it-IT" dirty="0"/>
              <a:t> </a:t>
            </a:r>
            <a:r>
              <a:rPr lang="it-IT" dirty="0" err="1"/>
              <a:t>than</a:t>
            </a:r>
            <a:r>
              <a:rPr lang="it-IT" dirty="0"/>
              <a:t> the query, </a:t>
            </a:r>
            <a:r>
              <a:rPr lang="it-IT" dirty="0" err="1"/>
              <a:t>leading</a:t>
            </a:r>
            <a:r>
              <a:rPr lang="it-IT" dirty="0"/>
              <a:t> to an </a:t>
            </a:r>
            <a:r>
              <a:rPr lang="it-IT" dirty="0" err="1"/>
              <a:t>amplification</a:t>
            </a:r>
            <a:r>
              <a:rPr lang="it-IT" dirty="0"/>
              <a:t> </a:t>
            </a:r>
            <a:r>
              <a:rPr lang="it-IT" dirty="0" err="1"/>
              <a:t>effect</a:t>
            </a:r>
            <a:r>
              <a:rPr lang="it-IT" dirty="0"/>
              <a:t>.</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The </a:t>
            </a:r>
            <a:r>
              <a:rPr lang="it-IT" dirty="0" err="1"/>
              <a:t>higher</a:t>
            </a:r>
            <a:r>
              <a:rPr lang="it-IT" dirty="0"/>
              <a:t> the </a:t>
            </a:r>
            <a:r>
              <a:rPr lang="it-IT" dirty="0" err="1"/>
              <a:t>amplification</a:t>
            </a:r>
            <a:r>
              <a:rPr lang="it-IT" dirty="0"/>
              <a:t> </a:t>
            </a:r>
            <a:r>
              <a:rPr lang="it-IT" dirty="0" err="1"/>
              <a:t>factor</a:t>
            </a:r>
            <a:r>
              <a:rPr lang="it-IT" dirty="0"/>
              <a:t>, the </a:t>
            </a:r>
            <a:r>
              <a:rPr lang="it-IT" dirty="0" err="1"/>
              <a:t>higher</a:t>
            </a:r>
            <a:r>
              <a:rPr lang="it-IT" dirty="0"/>
              <a:t> the impact of </a:t>
            </a:r>
            <a:r>
              <a:rPr lang="it-IT" dirty="0" err="1"/>
              <a:t>this</a:t>
            </a:r>
            <a:r>
              <a:rPr lang="it-IT" dirty="0"/>
              <a:t> </a:t>
            </a:r>
            <a:r>
              <a:rPr lang="it-IT" dirty="0" err="1"/>
              <a:t>attack</a:t>
            </a:r>
            <a:r>
              <a:rPr lang="it-IT" dirty="0"/>
              <a:t>.</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err="1"/>
              <a:t>According</a:t>
            </a:r>
            <a:r>
              <a:rPr lang="it-IT" dirty="0"/>
              <a:t> to the </a:t>
            </a:r>
            <a:r>
              <a:rPr lang="it-IT" dirty="0" err="1"/>
              <a:t>already</a:t>
            </a:r>
            <a:r>
              <a:rPr lang="it-IT" dirty="0"/>
              <a:t> </a:t>
            </a:r>
            <a:r>
              <a:rPr lang="it-IT" dirty="0" err="1"/>
              <a:t>cited</a:t>
            </a:r>
            <a:r>
              <a:rPr lang="it-IT" dirty="0"/>
              <a:t> report, DNS </a:t>
            </a:r>
            <a:r>
              <a:rPr lang="it-IT" dirty="0" err="1"/>
              <a:t>reflection</a:t>
            </a:r>
            <a:r>
              <a:rPr lang="it-IT" dirty="0"/>
              <a:t> </a:t>
            </a:r>
            <a:r>
              <a:rPr lang="it-IT" dirty="0" err="1"/>
              <a:t>is</a:t>
            </a:r>
            <a:r>
              <a:rPr lang="it-IT" dirty="0"/>
              <a:t> the </a:t>
            </a:r>
            <a:r>
              <a:rPr lang="it-IT" dirty="0" err="1"/>
              <a:t>most</a:t>
            </a:r>
            <a:r>
              <a:rPr lang="it-IT" dirty="0"/>
              <a:t> </a:t>
            </a:r>
            <a:r>
              <a:rPr lang="it-IT" dirty="0" err="1"/>
              <a:t>commonly</a:t>
            </a:r>
            <a:r>
              <a:rPr lang="it-IT" dirty="0"/>
              <a:t> </a:t>
            </a:r>
            <a:r>
              <a:rPr lang="it-IT" dirty="0" err="1"/>
              <a:t>used</a:t>
            </a:r>
            <a:r>
              <a:rPr lang="it-IT" dirty="0"/>
              <a:t> </a:t>
            </a:r>
            <a:r>
              <a:rPr lang="it-IT" dirty="0" err="1"/>
              <a:t>attack</a:t>
            </a:r>
            <a:r>
              <a:rPr lang="it-IT" dirty="0"/>
              <a:t> </a:t>
            </a:r>
            <a:r>
              <a:rPr lang="it-IT" dirty="0" err="1"/>
              <a:t>among</a:t>
            </a:r>
            <a:r>
              <a:rPr lang="it-IT" dirty="0"/>
              <a:t> the </a:t>
            </a:r>
            <a:r>
              <a:rPr lang="it-IT" dirty="0" err="1"/>
              <a:t>dns-based</a:t>
            </a:r>
            <a:r>
              <a:rPr lang="it-IT" dirty="0"/>
              <a:t> </a:t>
            </a:r>
            <a:r>
              <a:rPr lang="it-IT" dirty="0" err="1"/>
              <a:t>ddos</a:t>
            </a:r>
            <a:r>
              <a:rPr lang="it-IT" dirty="0"/>
              <a:t>, so </a:t>
            </a:r>
            <a:r>
              <a:rPr lang="it-IT" dirty="0" err="1"/>
              <a:t>we</a:t>
            </a:r>
            <a:r>
              <a:rPr lang="it-IT" dirty="0"/>
              <a:t> </a:t>
            </a:r>
            <a:r>
              <a:rPr lang="it-IT" dirty="0" err="1"/>
              <a:t>decided</a:t>
            </a:r>
            <a:r>
              <a:rPr lang="it-IT" dirty="0"/>
              <a:t> to simulate </a:t>
            </a:r>
            <a:r>
              <a:rPr lang="it-IT" dirty="0" err="1"/>
              <a:t>it</a:t>
            </a:r>
            <a:r>
              <a:rPr lang="it-IT" dirty="0"/>
              <a:t>.</a:t>
            </a:r>
            <a:endParaRPr dirty="0"/>
          </a:p>
        </p:txBody>
      </p:sp>
    </p:spTree>
    <p:extLst>
      <p:ext uri="{BB962C8B-B14F-4D97-AF65-F5344CB8AC3E}">
        <p14:creationId xmlns:p14="http://schemas.microsoft.com/office/powerpoint/2010/main" val="1260587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43"/>
        <p:cNvGrpSpPr/>
        <p:nvPr/>
      </p:nvGrpSpPr>
      <p:grpSpPr>
        <a:xfrm>
          <a:off x="0" y="0"/>
          <a:ext cx="0" cy="0"/>
          <a:chOff x="0" y="0"/>
          <a:chExt cx="0" cy="0"/>
        </a:xfrm>
      </p:grpSpPr>
      <p:grpSp>
        <p:nvGrpSpPr>
          <p:cNvPr id="44" name="Google Shape;44;p2"/>
          <p:cNvGrpSpPr/>
          <p:nvPr/>
        </p:nvGrpSpPr>
        <p:grpSpPr>
          <a:xfrm>
            <a:off x="852246" y="3768247"/>
            <a:ext cx="3707096" cy="1936167"/>
            <a:chOff x="2176863" y="4518413"/>
            <a:chExt cx="5362500" cy="1301975"/>
          </a:xfrm>
        </p:grpSpPr>
        <p:sp>
          <p:nvSpPr>
            <p:cNvPr id="45" name="Google Shape;45;p2"/>
            <p:cNvSpPr/>
            <p:nvPr/>
          </p:nvSpPr>
          <p:spPr>
            <a:xfrm>
              <a:off x="2176863" y="4518413"/>
              <a:ext cx="5362500" cy="12921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 name="Google Shape;46;p2"/>
            <p:cNvSpPr/>
            <p:nvPr/>
          </p:nvSpPr>
          <p:spPr>
            <a:xfrm>
              <a:off x="2176863" y="4528288"/>
              <a:ext cx="5362500" cy="1292100"/>
            </a:xfrm>
            <a:prstGeom prst="roundRect">
              <a:avLst>
                <a:gd name="adj" fmla="val 9303"/>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47" name="Google Shape;47;p2"/>
          <p:cNvGrpSpPr/>
          <p:nvPr/>
        </p:nvGrpSpPr>
        <p:grpSpPr>
          <a:xfrm>
            <a:off x="987983" y="3878297"/>
            <a:ext cx="635280" cy="147600"/>
            <a:chOff x="2147366" y="4139382"/>
            <a:chExt cx="635280" cy="147600"/>
          </a:xfrm>
        </p:grpSpPr>
        <p:sp>
          <p:nvSpPr>
            <p:cNvPr id="48" name="Google Shape;48;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 name="Google Shape;49;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 name="Google Shape;50;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1" name="Google Shape;51;p2"/>
          <p:cNvSpPr/>
          <p:nvPr/>
        </p:nvSpPr>
        <p:spPr>
          <a:xfrm>
            <a:off x="1618138" y="949638"/>
            <a:ext cx="8893200" cy="41094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2" name="Google Shape;52;p2"/>
          <p:cNvGrpSpPr/>
          <p:nvPr/>
        </p:nvGrpSpPr>
        <p:grpSpPr>
          <a:xfrm>
            <a:off x="1771384" y="1059747"/>
            <a:ext cx="635280" cy="147600"/>
            <a:chOff x="2147366" y="4139382"/>
            <a:chExt cx="635280" cy="147600"/>
          </a:xfrm>
        </p:grpSpPr>
        <p:sp>
          <p:nvSpPr>
            <p:cNvPr id="53" name="Google Shape;53;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 name="Google Shape;54;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5" name="Google Shape;55;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6" name="Google Shape;56;p2"/>
          <p:cNvGrpSpPr/>
          <p:nvPr/>
        </p:nvGrpSpPr>
        <p:grpSpPr>
          <a:xfrm>
            <a:off x="5520051" y="4606376"/>
            <a:ext cx="5362500" cy="1301975"/>
            <a:chOff x="2176863" y="4518413"/>
            <a:chExt cx="5362500" cy="1301975"/>
          </a:xfrm>
        </p:grpSpPr>
        <p:sp>
          <p:nvSpPr>
            <p:cNvPr id="57" name="Google Shape;57;p2"/>
            <p:cNvSpPr/>
            <p:nvPr/>
          </p:nvSpPr>
          <p:spPr>
            <a:xfrm>
              <a:off x="2176863" y="4518413"/>
              <a:ext cx="5362500" cy="12921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8" name="Google Shape;58;p2"/>
            <p:cNvSpPr/>
            <p:nvPr/>
          </p:nvSpPr>
          <p:spPr>
            <a:xfrm>
              <a:off x="2176863" y="4528288"/>
              <a:ext cx="5362500" cy="1292100"/>
            </a:xfrm>
            <a:prstGeom prst="roundRect">
              <a:avLst>
                <a:gd name="adj" fmla="val 9303"/>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59" name="Google Shape;59;p2"/>
          <p:cNvGrpSpPr/>
          <p:nvPr/>
        </p:nvGrpSpPr>
        <p:grpSpPr>
          <a:xfrm>
            <a:off x="5655734" y="4716497"/>
            <a:ext cx="635280" cy="147600"/>
            <a:chOff x="2147366" y="4139382"/>
            <a:chExt cx="635280" cy="147600"/>
          </a:xfrm>
        </p:grpSpPr>
        <p:sp>
          <p:nvSpPr>
            <p:cNvPr id="60" name="Google Shape;60;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63" name="Google Shape;63;p2"/>
          <p:cNvSpPr txBox="1">
            <a:spLocks noGrp="1"/>
          </p:cNvSpPr>
          <p:nvPr>
            <p:ph type="title"/>
          </p:nvPr>
        </p:nvSpPr>
        <p:spPr>
          <a:xfrm>
            <a:off x="2176875" y="1137800"/>
            <a:ext cx="6796800" cy="3227700"/>
          </a:xfrm>
          <a:prstGeom prst="rect">
            <a:avLst/>
          </a:prstGeom>
        </p:spPr>
        <p:txBody>
          <a:bodyPr spcFirstLastPara="1" wrap="square" lIns="121900" tIns="121900" rIns="121900" bIns="121900" anchor="t" anchorCtr="0">
            <a:noAutofit/>
          </a:bodyPr>
          <a:lstStyle>
            <a:lvl1pPr lvl="0">
              <a:lnSpc>
                <a:spcPct val="80000"/>
              </a:lnSpc>
              <a:spcBef>
                <a:spcPts val="0"/>
              </a:spcBef>
              <a:spcAft>
                <a:spcPts val="0"/>
              </a:spcAft>
              <a:buSzPts val="7000"/>
              <a:buNone/>
              <a:defRPr sz="70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a:endParaRPr/>
          </a:p>
        </p:txBody>
      </p:sp>
      <p:sp>
        <p:nvSpPr>
          <p:cNvPr id="64" name="Google Shape;64;p2"/>
          <p:cNvSpPr txBox="1">
            <a:spLocks noGrp="1"/>
          </p:cNvSpPr>
          <p:nvPr>
            <p:ph type="subTitle" idx="1"/>
          </p:nvPr>
        </p:nvSpPr>
        <p:spPr>
          <a:xfrm>
            <a:off x="5733525" y="4974200"/>
            <a:ext cx="4935600" cy="798000"/>
          </a:xfrm>
          <a:prstGeom prst="rect">
            <a:avLst/>
          </a:prstGeom>
        </p:spPr>
        <p:txBody>
          <a:bodyPr spcFirstLastPara="1" wrap="square" lIns="121900" tIns="121900" rIns="121900" bIns="121900" anchor="t" anchorCtr="0">
            <a:noAutofit/>
          </a:bodyPr>
          <a:lstStyle>
            <a:lvl1pPr lvl="0">
              <a:spcBef>
                <a:spcPts val="0"/>
              </a:spcBef>
              <a:spcAft>
                <a:spcPts val="0"/>
              </a:spcAft>
              <a:buSzPts val="1800"/>
              <a:buNone/>
              <a:defRPr/>
            </a:lvl1pPr>
            <a:lvl2pPr lvl="1" algn="ctr">
              <a:spcBef>
                <a:spcPts val="2100"/>
              </a:spcBef>
              <a:spcAft>
                <a:spcPts val="0"/>
              </a:spcAft>
              <a:buSzPts val="1800"/>
              <a:buNone/>
              <a:defRPr/>
            </a:lvl2pPr>
            <a:lvl3pPr lvl="2" algn="ctr">
              <a:spcBef>
                <a:spcPts val="2100"/>
              </a:spcBef>
              <a:spcAft>
                <a:spcPts val="0"/>
              </a:spcAft>
              <a:buSzPts val="1800"/>
              <a:buNone/>
              <a:defRPr/>
            </a:lvl3pPr>
            <a:lvl4pPr lvl="3" algn="ctr">
              <a:spcBef>
                <a:spcPts val="2100"/>
              </a:spcBef>
              <a:spcAft>
                <a:spcPts val="0"/>
              </a:spcAft>
              <a:buSzPts val="1800"/>
              <a:buNone/>
              <a:defRPr/>
            </a:lvl4pPr>
            <a:lvl5pPr lvl="4" algn="ctr">
              <a:spcBef>
                <a:spcPts val="2100"/>
              </a:spcBef>
              <a:spcAft>
                <a:spcPts val="0"/>
              </a:spcAft>
              <a:buSzPts val="1800"/>
              <a:buNone/>
              <a:defRPr/>
            </a:lvl5pPr>
            <a:lvl6pPr lvl="5" algn="ctr">
              <a:spcBef>
                <a:spcPts val="2100"/>
              </a:spcBef>
              <a:spcAft>
                <a:spcPts val="0"/>
              </a:spcAft>
              <a:buSzPts val="1800"/>
              <a:buNone/>
              <a:defRPr/>
            </a:lvl6pPr>
            <a:lvl7pPr lvl="6" algn="ctr">
              <a:spcBef>
                <a:spcPts val="2100"/>
              </a:spcBef>
              <a:spcAft>
                <a:spcPts val="0"/>
              </a:spcAft>
              <a:buSzPts val="1800"/>
              <a:buNone/>
              <a:defRPr/>
            </a:lvl7pPr>
            <a:lvl8pPr lvl="7" algn="ctr">
              <a:spcBef>
                <a:spcPts val="2100"/>
              </a:spcBef>
              <a:spcAft>
                <a:spcPts val="0"/>
              </a:spcAft>
              <a:buSzPts val="1800"/>
              <a:buNone/>
              <a:defRPr/>
            </a:lvl8pPr>
            <a:lvl9pPr lvl="8" algn="ctr">
              <a:spcBef>
                <a:spcPts val="2100"/>
              </a:spcBef>
              <a:spcAft>
                <a:spcPts val="2100"/>
              </a:spcAft>
              <a:buSzPts val="1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81"/>
        <p:cNvGrpSpPr/>
        <p:nvPr/>
      </p:nvGrpSpPr>
      <p:grpSpPr>
        <a:xfrm>
          <a:off x="0" y="0"/>
          <a:ext cx="0" cy="0"/>
          <a:chOff x="0" y="0"/>
          <a:chExt cx="0" cy="0"/>
        </a:xfrm>
      </p:grpSpPr>
      <p:grpSp>
        <p:nvGrpSpPr>
          <p:cNvPr id="82" name="Google Shape;82;p5"/>
          <p:cNvGrpSpPr/>
          <p:nvPr/>
        </p:nvGrpSpPr>
        <p:grpSpPr>
          <a:xfrm>
            <a:off x="8201100" y="4138775"/>
            <a:ext cx="3509100" cy="2030700"/>
            <a:chOff x="8115925" y="1776575"/>
            <a:chExt cx="3509100" cy="2030700"/>
          </a:xfrm>
        </p:grpSpPr>
        <p:sp>
          <p:nvSpPr>
            <p:cNvPr id="83" name="Google Shape;83;p5"/>
            <p:cNvSpPr/>
            <p:nvPr/>
          </p:nvSpPr>
          <p:spPr>
            <a:xfrm>
              <a:off x="81159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4" name="Google Shape;84;p5"/>
            <p:cNvGrpSpPr/>
            <p:nvPr/>
          </p:nvGrpSpPr>
          <p:grpSpPr>
            <a:xfrm>
              <a:off x="8251596" y="1886684"/>
              <a:ext cx="635280" cy="147600"/>
              <a:chOff x="2147366" y="4139382"/>
              <a:chExt cx="635280" cy="147600"/>
            </a:xfrm>
          </p:grpSpPr>
          <p:sp>
            <p:nvSpPr>
              <p:cNvPr id="85" name="Google Shape;85;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 name="Google Shape;86;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 name="Google Shape;87;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88" name="Google Shape;88;p5"/>
          <p:cNvGrpSpPr/>
          <p:nvPr/>
        </p:nvGrpSpPr>
        <p:grpSpPr>
          <a:xfrm>
            <a:off x="481800" y="4138775"/>
            <a:ext cx="3509100" cy="2030700"/>
            <a:chOff x="396625" y="1776575"/>
            <a:chExt cx="3509100" cy="2030700"/>
          </a:xfrm>
        </p:grpSpPr>
        <p:sp>
          <p:nvSpPr>
            <p:cNvPr id="89" name="Google Shape;89;p5"/>
            <p:cNvSpPr/>
            <p:nvPr/>
          </p:nvSpPr>
          <p:spPr>
            <a:xfrm>
              <a:off x="3966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0" name="Google Shape;90;p5"/>
            <p:cNvGrpSpPr/>
            <p:nvPr/>
          </p:nvGrpSpPr>
          <p:grpSpPr>
            <a:xfrm>
              <a:off x="532296" y="1886684"/>
              <a:ext cx="635280" cy="147600"/>
              <a:chOff x="2147366" y="4139382"/>
              <a:chExt cx="635280" cy="147600"/>
            </a:xfrm>
          </p:grpSpPr>
          <p:sp>
            <p:nvSpPr>
              <p:cNvPr id="91" name="Google Shape;91;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 name="Google Shape;92;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 name="Google Shape;93;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94" name="Google Shape;94;p5"/>
          <p:cNvGrpSpPr/>
          <p:nvPr/>
        </p:nvGrpSpPr>
        <p:grpSpPr>
          <a:xfrm>
            <a:off x="4341450" y="4138775"/>
            <a:ext cx="3509100" cy="2030700"/>
            <a:chOff x="4234200" y="1776575"/>
            <a:chExt cx="3509100" cy="2030700"/>
          </a:xfrm>
        </p:grpSpPr>
        <p:sp>
          <p:nvSpPr>
            <p:cNvPr id="95" name="Google Shape;95;p5"/>
            <p:cNvSpPr/>
            <p:nvPr/>
          </p:nvSpPr>
          <p:spPr>
            <a:xfrm>
              <a:off x="4234200"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 name="Google Shape;96;p5"/>
            <p:cNvGrpSpPr/>
            <p:nvPr/>
          </p:nvGrpSpPr>
          <p:grpSpPr>
            <a:xfrm>
              <a:off x="4369871" y="1886684"/>
              <a:ext cx="635280" cy="147600"/>
              <a:chOff x="2147366" y="4139382"/>
              <a:chExt cx="635280" cy="147600"/>
            </a:xfrm>
          </p:grpSpPr>
          <p:sp>
            <p:nvSpPr>
              <p:cNvPr id="97" name="Google Shape;97;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 name="Google Shape;98;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00" name="Google Shape;100;p5"/>
          <p:cNvGrpSpPr/>
          <p:nvPr/>
        </p:nvGrpSpPr>
        <p:grpSpPr>
          <a:xfrm>
            <a:off x="481800" y="1776575"/>
            <a:ext cx="3509100" cy="2030700"/>
            <a:chOff x="396625" y="1776575"/>
            <a:chExt cx="3509100" cy="2030700"/>
          </a:xfrm>
        </p:grpSpPr>
        <p:sp>
          <p:nvSpPr>
            <p:cNvPr id="101" name="Google Shape;101;p5"/>
            <p:cNvSpPr/>
            <p:nvPr/>
          </p:nvSpPr>
          <p:spPr>
            <a:xfrm>
              <a:off x="3966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 name="Google Shape;102;p5"/>
            <p:cNvGrpSpPr/>
            <p:nvPr/>
          </p:nvGrpSpPr>
          <p:grpSpPr>
            <a:xfrm>
              <a:off x="532296" y="1886684"/>
              <a:ext cx="635280" cy="147600"/>
              <a:chOff x="2147366" y="4139382"/>
              <a:chExt cx="635280" cy="147600"/>
            </a:xfrm>
          </p:grpSpPr>
          <p:sp>
            <p:nvSpPr>
              <p:cNvPr id="103" name="Google Shape;103;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 name="Google Shape;104;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 name="Google Shape;105;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06" name="Google Shape;106;p5"/>
          <p:cNvGrpSpPr/>
          <p:nvPr/>
        </p:nvGrpSpPr>
        <p:grpSpPr>
          <a:xfrm>
            <a:off x="8201100" y="1776575"/>
            <a:ext cx="3509100" cy="2030700"/>
            <a:chOff x="8115925" y="1776575"/>
            <a:chExt cx="3509100" cy="2030700"/>
          </a:xfrm>
        </p:grpSpPr>
        <p:sp>
          <p:nvSpPr>
            <p:cNvPr id="107" name="Google Shape;107;p5"/>
            <p:cNvSpPr/>
            <p:nvPr/>
          </p:nvSpPr>
          <p:spPr>
            <a:xfrm>
              <a:off x="81159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8" name="Google Shape;108;p5"/>
            <p:cNvGrpSpPr/>
            <p:nvPr/>
          </p:nvGrpSpPr>
          <p:grpSpPr>
            <a:xfrm>
              <a:off x="8251596" y="1886684"/>
              <a:ext cx="635280" cy="147600"/>
              <a:chOff x="2147366" y="4139382"/>
              <a:chExt cx="635280" cy="147600"/>
            </a:xfrm>
          </p:grpSpPr>
          <p:sp>
            <p:nvSpPr>
              <p:cNvPr id="109" name="Google Shape;109;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 name="Google Shape;110;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 name="Google Shape;111;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12" name="Google Shape;112;p5"/>
          <p:cNvGrpSpPr/>
          <p:nvPr/>
        </p:nvGrpSpPr>
        <p:grpSpPr>
          <a:xfrm>
            <a:off x="4341450" y="1776575"/>
            <a:ext cx="3509100" cy="2030700"/>
            <a:chOff x="4234200" y="1776575"/>
            <a:chExt cx="3509100" cy="2030700"/>
          </a:xfrm>
        </p:grpSpPr>
        <p:sp>
          <p:nvSpPr>
            <p:cNvPr id="113" name="Google Shape;113;p5"/>
            <p:cNvSpPr/>
            <p:nvPr/>
          </p:nvSpPr>
          <p:spPr>
            <a:xfrm>
              <a:off x="4234200"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4" name="Google Shape;114;p5"/>
            <p:cNvGrpSpPr/>
            <p:nvPr/>
          </p:nvGrpSpPr>
          <p:grpSpPr>
            <a:xfrm>
              <a:off x="4369871" y="1886684"/>
              <a:ext cx="635280" cy="147600"/>
              <a:chOff x="2147366" y="4139382"/>
              <a:chExt cx="635280" cy="147600"/>
            </a:xfrm>
          </p:grpSpPr>
          <p:sp>
            <p:nvSpPr>
              <p:cNvPr id="115" name="Google Shape;115;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6" name="Google Shape;116;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
        <p:nvSpPr>
          <p:cNvPr id="118" name="Google Shape;118;p5"/>
          <p:cNvSpPr txBox="1">
            <a:spLocks noGrp="1"/>
          </p:cNvSpPr>
          <p:nvPr>
            <p:ph type="title"/>
          </p:nvPr>
        </p:nvSpPr>
        <p:spPr>
          <a:xfrm>
            <a:off x="490775" y="523275"/>
            <a:ext cx="112104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19" name="Google Shape;119;p5"/>
          <p:cNvSpPr txBox="1">
            <a:spLocks noGrp="1"/>
          </p:cNvSpPr>
          <p:nvPr>
            <p:ph type="body" idx="1"/>
          </p:nvPr>
        </p:nvSpPr>
        <p:spPr>
          <a:xfrm>
            <a:off x="575950" y="2437574"/>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0" name="Google Shape;120;p5"/>
          <p:cNvSpPr txBox="1">
            <a:spLocks noGrp="1"/>
          </p:cNvSpPr>
          <p:nvPr>
            <p:ph type="body" idx="2"/>
          </p:nvPr>
        </p:nvSpPr>
        <p:spPr>
          <a:xfrm>
            <a:off x="4418613" y="2437574"/>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1" name="Google Shape;121;p5"/>
          <p:cNvSpPr txBox="1">
            <a:spLocks noGrp="1"/>
          </p:cNvSpPr>
          <p:nvPr>
            <p:ph type="body" idx="3"/>
          </p:nvPr>
        </p:nvSpPr>
        <p:spPr>
          <a:xfrm>
            <a:off x="575950" y="4783425"/>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2" name="Google Shape;122;p5"/>
          <p:cNvSpPr txBox="1">
            <a:spLocks noGrp="1"/>
          </p:cNvSpPr>
          <p:nvPr>
            <p:ph type="body" idx="4"/>
          </p:nvPr>
        </p:nvSpPr>
        <p:spPr>
          <a:xfrm>
            <a:off x="4418613" y="4783425"/>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3" name="Google Shape;123;p5"/>
          <p:cNvSpPr txBox="1">
            <a:spLocks noGrp="1"/>
          </p:cNvSpPr>
          <p:nvPr>
            <p:ph type="title" idx="5"/>
          </p:nvPr>
        </p:nvSpPr>
        <p:spPr>
          <a:xfrm>
            <a:off x="9427075" y="4180200"/>
            <a:ext cx="2166900" cy="695700"/>
          </a:xfrm>
          <a:prstGeom prst="rect">
            <a:avLst/>
          </a:prstGeom>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chemeClr val="dk1"/>
              </a:buClr>
              <a:buSzPts val="2600"/>
              <a:buFont typeface="Aldrich"/>
              <a:buNone/>
              <a:defRPr sz="2600">
                <a:solidFill>
                  <a:schemeClr val="accent3"/>
                </a:solidFill>
                <a:latin typeface="Roboto Mono"/>
                <a:ea typeface="Roboto Mono"/>
                <a:cs typeface="Roboto Mono"/>
                <a:sym typeface="Roboto Mono"/>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4" name="Google Shape;124;p5"/>
          <p:cNvSpPr txBox="1">
            <a:spLocks noGrp="1"/>
          </p:cNvSpPr>
          <p:nvPr>
            <p:ph type="title" idx="6"/>
          </p:nvPr>
        </p:nvSpPr>
        <p:spPr>
          <a:xfrm>
            <a:off x="4448700" y="2046600"/>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5" name="Google Shape;125;p5"/>
          <p:cNvSpPr txBox="1">
            <a:spLocks noGrp="1"/>
          </p:cNvSpPr>
          <p:nvPr>
            <p:ph type="title" idx="7"/>
          </p:nvPr>
        </p:nvSpPr>
        <p:spPr>
          <a:xfrm>
            <a:off x="490775" y="4087659"/>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6" name="Google Shape;126;p5"/>
          <p:cNvSpPr txBox="1">
            <a:spLocks noGrp="1"/>
          </p:cNvSpPr>
          <p:nvPr>
            <p:ph type="title" idx="8"/>
          </p:nvPr>
        </p:nvSpPr>
        <p:spPr>
          <a:xfrm>
            <a:off x="4448700" y="4087659"/>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7" name="Google Shape;127;p5"/>
          <p:cNvSpPr txBox="1">
            <a:spLocks noGrp="1"/>
          </p:cNvSpPr>
          <p:nvPr>
            <p:ph type="body" idx="9"/>
          </p:nvPr>
        </p:nvSpPr>
        <p:spPr>
          <a:xfrm>
            <a:off x="8299375" y="2437574"/>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8" name="Google Shape;128;p5"/>
          <p:cNvSpPr txBox="1">
            <a:spLocks noGrp="1"/>
          </p:cNvSpPr>
          <p:nvPr>
            <p:ph type="body" idx="13"/>
          </p:nvPr>
        </p:nvSpPr>
        <p:spPr>
          <a:xfrm>
            <a:off x="8299375" y="4783425"/>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9" name="Google Shape;129;p5"/>
          <p:cNvSpPr txBox="1">
            <a:spLocks noGrp="1"/>
          </p:cNvSpPr>
          <p:nvPr>
            <p:ph type="title" idx="14"/>
          </p:nvPr>
        </p:nvSpPr>
        <p:spPr>
          <a:xfrm>
            <a:off x="8406625" y="2046600"/>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30" name="Google Shape;130;p5"/>
          <p:cNvSpPr txBox="1">
            <a:spLocks noGrp="1"/>
          </p:cNvSpPr>
          <p:nvPr>
            <p:ph type="title" idx="15"/>
          </p:nvPr>
        </p:nvSpPr>
        <p:spPr>
          <a:xfrm>
            <a:off x="8406625" y="4087659"/>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4 Section Title">
  <p:cSld name="CUSTOM_3">
    <p:spTree>
      <p:nvGrpSpPr>
        <p:cNvPr id="1" name="Shape 131"/>
        <p:cNvGrpSpPr/>
        <p:nvPr/>
      </p:nvGrpSpPr>
      <p:grpSpPr>
        <a:xfrm>
          <a:off x="0" y="0"/>
          <a:ext cx="0" cy="0"/>
          <a:chOff x="0" y="0"/>
          <a:chExt cx="0" cy="0"/>
        </a:xfrm>
      </p:grpSpPr>
      <p:sp>
        <p:nvSpPr>
          <p:cNvPr id="132" name="Google Shape;132;p6"/>
          <p:cNvSpPr/>
          <p:nvPr/>
        </p:nvSpPr>
        <p:spPr>
          <a:xfrm>
            <a:off x="1119150" y="1089750"/>
            <a:ext cx="99537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3" name="Google Shape;133;p6"/>
          <p:cNvGrpSpPr/>
          <p:nvPr/>
        </p:nvGrpSpPr>
        <p:grpSpPr>
          <a:xfrm>
            <a:off x="1272396" y="1199859"/>
            <a:ext cx="635280" cy="147600"/>
            <a:chOff x="2147366" y="4139382"/>
            <a:chExt cx="635280" cy="147600"/>
          </a:xfrm>
        </p:grpSpPr>
        <p:sp>
          <p:nvSpPr>
            <p:cNvPr id="134" name="Google Shape;134;p6"/>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 name="Google Shape;135;p6"/>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 name="Google Shape;136;p6"/>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37" name="Google Shape;137;p6"/>
          <p:cNvSpPr txBox="1">
            <a:spLocks noGrp="1"/>
          </p:cNvSpPr>
          <p:nvPr>
            <p:ph type="title"/>
          </p:nvPr>
        </p:nvSpPr>
        <p:spPr>
          <a:xfrm>
            <a:off x="3811700" y="2041663"/>
            <a:ext cx="6345900" cy="1575000"/>
          </a:xfrm>
          <a:prstGeom prst="rect">
            <a:avLst/>
          </a:prstGeom>
        </p:spPr>
        <p:txBody>
          <a:bodyPr spcFirstLastPara="1" wrap="square" lIns="121900" tIns="121900" rIns="121900" bIns="121900" anchor="t" anchorCtr="0">
            <a:noAutofit/>
          </a:bodyPr>
          <a:lstStyle>
            <a:lvl1pPr marL="0" marR="0" lvl="0" indent="0" algn="l" rtl="0">
              <a:spcBef>
                <a:spcPts val="0"/>
              </a:spcBef>
              <a:spcAft>
                <a:spcPts val="0"/>
              </a:spcAft>
              <a:buClr>
                <a:schemeClr val="dk1"/>
              </a:buClr>
              <a:buSzPts val="6000"/>
              <a:buFont typeface="Aldrich"/>
              <a:buNone/>
              <a:defRPr sz="6000"/>
            </a:lvl1pPr>
            <a:lvl2pPr lvl="1"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a:endParaRPr/>
          </a:p>
        </p:txBody>
      </p:sp>
      <p:sp>
        <p:nvSpPr>
          <p:cNvPr id="138" name="Google Shape;138;p6"/>
          <p:cNvSpPr txBox="1">
            <a:spLocks noGrp="1"/>
          </p:cNvSpPr>
          <p:nvPr>
            <p:ph type="body" idx="1"/>
          </p:nvPr>
        </p:nvSpPr>
        <p:spPr>
          <a:xfrm>
            <a:off x="2034300" y="4052838"/>
            <a:ext cx="8123400" cy="7635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1" name="Shape 139"/>
        <p:cNvGrpSpPr/>
        <p:nvPr/>
      </p:nvGrpSpPr>
      <p:grpSpPr>
        <a:xfrm>
          <a:off x="0" y="0"/>
          <a:ext cx="0" cy="0"/>
          <a:chOff x="0" y="0"/>
          <a:chExt cx="0" cy="0"/>
        </a:xfrm>
      </p:grpSpPr>
      <p:sp>
        <p:nvSpPr>
          <p:cNvPr id="140" name="Google Shape;140;p7"/>
          <p:cNvSpPr/>
          <p:nvPr/>
        </p:nvSpPr>
        <p:spPr>
          <a:xfrm>
            <a:off x="6387975" y="1429625"/>
            <a:ext cx="4809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1" name="Google Shape;141;p7"/>
          <p:cNvGrpSpPr/>
          <p:nvPr/>
        </p:nvGrpSpPr>
        <p:grpSpPr>
          <a:xfrm>
            <a:off x="6541221" y="1539734"/>
            <a:ext cx="635280" cy="147600"/>
            <a:chOff x="2147366" y="4139382"/>
            <a:chExt cx="635280" cy="147600"/>
          </a:xfrm>
        </p:grpSpPr>
        <p:sp>
          <p:nvSpPr>
            <p:cNvPr id="142" name="Google Shape;142;p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3" name="Google Shape;143;p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4" name="Google Shape;144;p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45" name="Google Shape;145;p7"/>
          <p:cNvSpPr/>
          <p:nvPr/>
        </p:nvSpPr>
        <p:spPr>
          <a:xfrm>
            <a:off x="994425" y="1429625"/>
            <a:ext cx="4809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6" name="Google Shape;146;p7"/>
          <p:cNvGrpSpPr/>
          <p:nvPr/>
        </p:nvGrpSpPr>
        <p:grpSpPr>
          <a:xfrm>
            <a:off x="1147671" y="1539734"/>
            <a:ext cx="635280" cy="147600"/>
            <a:chOff x="2147366" y="4139382"/>
            <a:chExt cx="635280" cy="147600"/>
          </a:xfrm>
        </p:grpSpPr>
        <p:sp>
          <p:nvSpPr>
            <p:cNvPr id="147" name="Google Shape;147;p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8" name="Google Shape;148;p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 name="Google Shape;149;p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0" name="Google Shape;150;p7"/>
          <p:cNvSpPr txBox="1">
            <a:spLocks noGrp="1"/>
          </p:cNvSpPr>
          <p:nvPr>
            <p:ph type="title"/>
          </p:nvPr>
        </p:nvSpPr>
        <p:spPr>
          <a:xfrm>
            <a:off x="994425" y="361575"/>
            <a:ext cx="101103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51" name="Google Shape;151;p7"/>
          <p:cNvSpPr txBox="1">
            <a:spLocks noGrp="1"/>
          </p:cNvSpPr>
          <p:nvPr>
            <p:ph type="body" idx="1"/>
          </p:nvPr>
        </p:nvSpPr>
        <p:spPr>
          <a:xfrm>
            <a:off x="1315075" y="2268525"/>
            <a:ext cx="4154400" cy="35901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
        <p:nvSpPr>
          <p:cNvPr id="152" name="Google Shape;152;p7"/>
          <p:cNvSpPr txBox="1">
            <a:spLocks noGrp="1"/>
          </p:cNvSpPr>
          <p:nvPr>
            <p:ph type="body" idx="2"/>
          </p:nvPr>
        </p:nvSpPr>
        <p:spPr>
          <a:xfrm>
            <a:off x="6679275" y="2255000"/>
            <a:ext cx="4154400" cy="35901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1" name="Shape 153"/>
        <p:cNvGrpSpPr/>
        <p:nvPr/>
      </p:nvGrpSpPr>
      <p:grpSpPr>
        <a:xfrm>
          <a:off x="0" y="0"/>
          <a:ext cx="0" cy="0"/>
          <a:chOff x="0" y="0"/>
          <a:chExt cx="0" cy="0"/>
        </a:xfrm>
      </p:grpSpPr>
      <p:sp>
        <p:nvSpPr>
          <p:cNvPr id="154" name="Google Shape;154;p8"/>
          <p:cNvSpPr/>
          <p:nvPr/>
        </p:nvSpPr>
        <p:spPr>
          <a:xfrm>
            <a:off x="790075" y="890150"/>
            <a:ext cx="99537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5" name="Google Shape;155;p8"/>
          <p:cNvGrpSpPr/>
          <p:nvPr/>
        </p:nvGrpSpPr>
        <p:grpSpPr>
          <a:xfrm>
            <a:off x="943321" y="1000259"/>
            <a:ext cx="635280" cy="147600"/>
            <a:chOff x="2147366" y="4139382"/>
            <a:chExt cx="635280" cy="147600"/>
          </a:xfrm>
        </p:grpSpPr>
        <p:sp>
          <p:nvSpPr>
            <p:cNvPr id="156" name="Google Shape;156;p8"/>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8"/>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8"/>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9" name="Google Shape;159;p8"/>
          <p:cNvSpPr txBox="1">
            <a:spLocks noGrp="1"/>
          </p:cNvSpPr>
          <p:nvPr>
            <p:ph type="subTitle" idx="1"/>
          </p:nvPr>
        </p:nvSpPr>
        <p:spPr>
          <a:xfrm>
            <a:off x="920475" y="1895300"/>
            <a:ext cx="77940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60" name="Google Shape;160;p8"/>
          <p:cNvSpPr txBox="1">
            <a:spLocks noGrp="1"/>
          </p:cNvSpPr>
          <p:nvPr>
            <p:ph type="title"/>
          </p:nvPr>
        </p:nvSpPr>
        <p:spPr>
          <a:xfrm>
            <a:off x="920475" y="845500"/>
            <a:ext cx="77940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61" name="Google Shape;161;p8"/>
          <p:cNvSpPr txBox="1">
            <a:spLocks noGrp="1"/>
          </p:cNvSpPr>
          <p:nvPr>
            <p:ph type="body" idx="2"/>
          </p:nvPr>
        </p:nvSpPr>
        <p:spPr>
          <a:xfrm>
            <a:off x="920475" y="2555475"/>
            <a:ext cx="7794000" cy="34365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8 Team">
  <p:cSld name="CUSTOM_8_1">
    <p:spTree>
      <p:nvGrpSpPr>
        <p:cNvPr id="1" name="Shape 197"/>
        <p:cNvGrpSpPr/>
        <p:nvPr/>
      </p:nvGrpSpPr>
      <p:grpSpPr>
        <a:xfrm>
          <a:off x="0" y="0"/>
          <a:ext cx="0" cy="0"/>
          <a:chOff x="0" y="0"/>
          <a:chExt cx="0" cy="0"/>
        </a:xfrm>
      </p:grpSpPr>
      <p:sp>
        <p:nvSpPr>
          <p:cNvPr id="198" name="Google Shape;198;p12"/>
          <p:cNvSpPr/>
          <p:nvPr/>
        </p:nvSpPr>
        <p:spPr>
          <a:xfrm>
            <a:off x="8017650" y="2301500"/>
            <a:ext cx="3145200" cy="3903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9" name="Google Shape;199;p12"/>
          <p:cNvSpPr/>
          <p:nvPr/>
        </p:nvSpPr>
        <p:spPr>
          <a:xfrm>
            <a:off x="4470150" y="2301500"/>
            <a:ext cx="3145200" cy="3903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0" name="Google Shape;200;p12"/>
          <p:cNvSpPr/>
          <p:nvPr/>
        </p:nvSpPr>
        <p:spPr>
          <a:xfrm>
            <a:off x="922650" y="2301500"/>
            <a:ext cx="3145200" cy="3903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1" name="Google Shape;201;p12"/>
          <p:cNvGrpSpPr/>
          <p:nvPr/>
        </p:nvGrpSpPr>
        <p:grpSpPr>
          <a:xfrm>
            <a:off x="1477800" y="1631525"/>
            <a:ext cx="2081400" cy="1649100"/>
            <a:chOff x="1381925" y="1555325"/>
            <a:chExt cx="2081400" cy="1649100"/>
          </a:xfrm>
        </p:grpSpPr>
        <p:sp>
          <p:nvSpPr>
            <p:cNvPr id="202" name="Google Shape;202;p12"/>
            <p:cNvSpPr/>
            <p:nvPr/>
          </p:nvSpPr>
          <p:spPr>
            <a:xfrm>
              <a:off x="1381925" y="1555325"/>
              <a:ext cx="2081400" cy="1649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3" name="Google Shape;203;p12"/>
            <p:cNvSpPr/>
            <p:nvPr/>
          </p:nvSpPr>
          <p:spPr>
            <a:xfrm>
              <a:off x="1381925" y="1555325"/>
              <a:ext cx="2081400" cy="16491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204" name="Google Shape;204;p12"/>
          <p:cNvGrpSpPr/>
          <p:nvPr/>
        </p:nvGrpSpPr>
        <p:grpSpPr>
          <a:xfrm>
            <a:off x="1556171" y="1743134"/>
            <a:ext cx="635280" cy="147600"/>
            <a:chOff x="2147366" y="4139382"/>
            <a:chExt cx="635280" cy="147600"/>
          </a:xfrm>
        </p:grpSpPr>
        <p:sp>
          <p:nvSpPr>
            <p:cNvPr id="205" name="Google Shape;205;p1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6" name="Google Shape;206;p1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7" name="Google Shape;207;p1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8" name="Google Shape;208;p12"/>
          <p:cNvGrpSpPr/>
          <p:nvPr/>
        </p:nvGrpSpPr>
        <p:grpSpPr>
          <a:xfrm>
            <a:off x="5002038" y="1631525"/>
            <a:ext cx="2081400" cy="1649100"/>
            <a:chOff x="5002050" y="1555325"/>
            <a:chExt cx="2081400" cy="1649100"/>
          </a:xfrm>
        </p:grpSpPr>
        <p:sp>
          <p:nvSpPr>
            <p:cNvPr id="209" name="Google Shape;209;p12"/>
            <p:cNvSpPr/>
            <p:nvPr/>
          </p:nvSpPr>
          <p:spPr>
            <a:xfrm>
              <a:off x="5002050" y="1555325"/>
              <a:ext cx="2081400" cy="1649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 name="Google Shape;210;p12"/>
            <p:cNvSpPr/>
            <p:nvPr/>
          </p:nvSpPr>
          <p:spPr>
            <a:xfrm>
              <a:off x="5002050" y="1555325"/>
              <a:ext cx="2081400" cy="16491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211" name="Google Shape;211;p12"/>
          <p:cNvGrpSpPr/>
          <p:nvPr/>
        </p:nvGrpSpPr>
        <p:grpSpPr>
          <a:xfrm>
            <a:off x="8549550" y="1631525"/>
            <a:ext cx="2081400" cy="1649100"/>
            <a:chOff x="8549550" y="1555325"/>
            <a:chExt cx="2081400" cy="1649100"/>
          </a:xfrm>
        </p:grpSpPr>
        <p:sp>
          <p:nvSpPr>
            <p:cNvPr id="212" name="Google Shape;212;p12"/>
            <p:cNvSpPr/>
            <p:nvPr/>
          </p:nvSpPr>
          <p:spPr>
            <a:xfrm>
              <a:off x="8549550" y="1555325"/>
              <a:ext cx="2081400" cy="1649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 name="Google Shape;213;p12"/>
            <p:cNvSpPr/>
            <p:nvPr/>
          </p:nvSpPr>
          <p:spPr>
            <a:xfrm>
              <a:off x="8549550" y="1555325"/>
              <a:ext cx="2081400" cy="16491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214" name="Google Shape;214;p12"/>
          <p:cNvGrpSpPr/>
          <p:nvPr/>
        </p:nvGrpSpPr>
        <p:grpSpPr>
          <a:xfrm>
            <a:off x="5052859" y="1743134"/>
            <a:ext cx="635280" cy="147600"/>
            <a:chOff x="2147366" y="4139382"/>
            <a:chExt cx="635280" cy="147600"/>
          </a:xfrm>
        </p:grpSpPr>
        <p:sp>
          <p:nvSpPr>
            <p:cNvPr id="215" name="Google Shape;215;p1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 name="Google Shape;216;p1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7" name="Google Shape;217;p1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18" name="Google Shape;218;p12"/>
          <p:cNvGrpSpPr/>
          <p:nvPr/>
        </p:nvGrpSpPr>
        <p:grpSpPr>
          <a:xfrm>
            <a:off x="8625484" y="1743134"/>
            <a:ext cx="635280" cy="147600"/>
            <a:chOff x="2147366" y="4139382"/>
            <a:chExt cx="635280" cy="147600"/>
          </a:xfrm>
        </p:grpSpPr>
        <p:sp>
          <p:nvSpPr>
            <p:cNvPr id="219" name="Google Shape;219;p1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0" name="Google Shape;220;p1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1" name="Google Shape;221;p1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22" name="Google Shape;222;p12"/>
          <p:cNvSpPr txBox="1">
            <a:spLocks noGrp="1"/>
          </p:cNvSpPr>
          <p:nvPr>
            <p:ph type="subTitle" idx="1"/>
          </p:nvPr>
        </p:nvSpPr>
        <p:spPr>
          <a:xfrm>
            <a:off x="1189052" y="3563475"/>
            <a:ext cx="26589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2100" b="1">
                <a:solidFill>
                  <a:schemeClr val="accent1"/>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23" name="Google Shape;223;p12"/>
          <p:cNvSpPr txBox="1">
            <a:spLocks noGrp="1"/>
          </p:cNvSpPr>
          <p:nvPr>
            <p:ph type="subTitle" idx="2"/>
          </p:nvPr>
        </p:nvSpPr>
        <p:spPr>
          <a:xfrm>
            <a:off x="4713302" y="3563475"/>
            <a:ext cx="26589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2100" b="1">
                <a:solidFill>
                  <a:schemeClr val="accent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24" name="Google Shape;224;p12"/>
          <p:cNvSpPr txBox="1">
            <a:spLocks noGrp="1"/>
          </p:cNvSpPr>
          <p:nvPr>
            <p:ph type="subTitle" idx="3"/>
          </p:nvPr>
        </p:nvSpPr>
        <p:spPr>
          <a:xfrm>
            <a:off x="8237552" y="3563475"/>
            <a:ext cx="26586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2100" b="1">
                <a:solidFill>
                  <a:schemeClr val="accent3"/>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25" name="Google Shape;225;p12"/>
          <p:cNvSpPr txBox="1">
            <a:spLocks noGrp="1"/>
          </p:cNvSpPr>
          <p:nvPr>
            <p:ph type="title"/>
          </p:nvPr>
        </p:nvSpPr>
        <p:spPr>
          <a:xfrm>
            <a:off x="1189050" y="3647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26" name="Google Shape;226;p12"/>
          <p:cNvSpPr txBox="1">
            <a:spLocks noGrp="1"/>
          </p:cNvSpPr>
          <p:nvPr>
            <p:ph type="body" idx="4"/>
          </p:nvPr>
        </p:nvSpPr>
        <p:spPr>
          <a:xfrm>
            <a:off x="1189050" y="4001425"/>
            <a:ext cx="26589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227" name="Google Shape;227;p12"/>
          <p:cNvSpPr txBox="1">
            <a:spLocks noGrp="1"/>
          </p:cNvSpPr>
          <p:nvPr>
            <p:ph type="body" idx="5"/>
          </p:nvPr>
        </p:nvSpPr>
        <p:spPr>
          <a:xfrm>
            <a:off x="4713300" y="3989996"/>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228" name="Google Shape;228;p12"/>
          <p:cNvSpPr txBox="1">
            <a:spLocks noGrp="1"/>
          </p:cNvSpPr>
          <p:nvPr>
            <p:ph type="body" idx="6"/>
          </p:nvPr>
        </p:nvSpPr>
        <p:spPr>
          <a:xfrm>
            <a:off x="8237550" y="3976767"/>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10 Text and Image">
  <p:cSld name="CUSTOM_9">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411275" y="1727000"/>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a:endParaRPr/>
          </a:p>
        </p:txBody>
      </p:sp>
      <p:sp>
        <p:nvSpPr>
          <p:cNvPr id="231" name="Google Shape;231;p13"/>
          <p:cNvSpPr txBox="1">
            <a:spLocks noGrp="1"/>
          </p:cNvSpPr>
          <p:nvPr>
            <p:ph type="subTitle" idx="1"/>
          </p:nvPr>
        </p:nvSpPr>
        <p:spPr>
          <a:xfrm>
            <a:off x="411275" y="5029775"/>
            <a:ext cx="44583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a:lvl2pPr>
            <a:lvl3pPr lvl="2" rtl="0">
              <a:spcBef>
                <a:spcPts val="2100"/>
              </a:spcBef>
              <a:spcAft>
                <a:spcPts val="0"/>
              </a:spcAft>
              <a:buSzPts val="1800"/>
              <a:buNone/>
              <a:defRPr sz="1800"/>
            </a:lvl3pPr>
            <a:lvl4pPr lvl="3" rtl="0">
              <a:spcBef>
                <a:spcPts val="2100"/>
              </a:spcBef>
              <a:spcAft>
                <a:spcPts val="0"/>
              </a:spcAft>
              <a:buSzPts val="1800"/>
              <a:buNone/>
              <a:defRPr sz="1800"/>
            </a:lvl4pPr>
            <a:lvl5pPr lvl="4" rtl="0">
              <a:spcBef>
                <a:spcPts val="2100"/>
              </a:spcBef>
              <a:spcAft>
                <a:spcPts val="0"/>
              </a:spcAft>
              <a:buSzPts val="1800"/>
              <a:buNone/>
              <a:defRPr sz="1800"/>
            </a:lvl5pPr>
            <a:lvl6pPr lvl="5" rtl="0">
              <a:spcBef>
                <a:spcPts val="2100"/>
              </a:spcBef>
              <a:spcAft>
                <a:spcPts val="0"/>
              </a:spcAft>
              <a:buSzPts val="1800"/>
              <a:buNone/>
              <a:defRPr sz="1800"/>
            </a:lvl6pPr>
            <a:lvl7pPr lvl="6" rtl="0">
              <a:spcBef>
                <a:spcPts val="2100"/>
              </a:spcBef>
              <a:spcAft>
                <a:spcPts val="0"/>
              </a:spcAft>
              <a:buSzPts val="1800"/>
              <a:buNone/>
              <a:defRPr sz="1800"/>
            </a:lvl7pPr>
            <a:lvl8pPr lvl="7" rtl="0">
              <a:spcBef>
                <a:spcPts val="2100"/>
              </a:spcBef>
              <a:spcAft>
                <a:spcPts val="0"/>
              </a:spcAft>
              <a:buSzPts val="1800"/>
              <a:buNone/>
              <a:defRPr sz="1800"/>
            </a:lvl8pPr>
            <a:lvl9pPr lvl="8" rtl="0">
              <a:spcBef>
                <a:spcPts val="2100"/>
              </a:spcBef>
              <a:spcAft>
                <a:spcPts val="2100"/>
              </a:spcAft>
              <a:buSzPts val="1800"/>
              <a:buNone/>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1pPr>
            <a:lvl2pPr lvl="1">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2pPr>
            <a:lvl3pPr lvl="2">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3pPr>
            <a:lvl4pPr lvl="3">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4pPr>
            <a:lvl5pPr lvl="4">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5pPr>
            <a:lvl6pPr lvl="5">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6pPr>
            <a:lvl7pPr lvl="6">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7pPr>
            <a:lvl8pPr lvl="7">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8pPr>
            <a:lvl9pPr lvl="8">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2900">
              <a:lnSpc>
                <a:spcPct val="115000"/>
              </a:lnSpc>
              <a:spcBef>
                <a:spcPts val="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1pPr>
            <a:lvl2pPr marL="914400" lvl="1"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2pPr>
            <a:lvl3pPr marL="1371600" lvl="2"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3pPr>
            <a:lvl4pPr marL="1828800" lvl="3"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4pPr>
            <a:lvl5pPr marL="2286000" lvl="4"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5pPr>
            <a:lvl6pPr marL="2743200" lvl="5"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6pPr>
            <a:lvl7pPr marL="3200400" lvl="6"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7pPr>
            <a:lvl8pPr marL="3657600" lvl="7"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8pPr>
            <a:lvl9pPr marL="4114800" lvl="8" indent="-342900">
              <a:lnSpc>
                <a:spcPct val="115000"/>
              </a:lnSpc>
              <a:spcBef>
                <a:spcPts val="2100"/>
              </a:spcBef>
              <a:spcAft>
                <a:spcPts val="2100"/>
              </a:spcAft>
              <a:buClr>
                <a:schemeClr val="dk2"/>
              </a:buClr>
              <a:buSzPts val="1800"/>
              <a:buFont typeface="Roboto Mono"/>
              <a:buChar char="■"/>
              <a:defRPr sz="1800">
                <a:solidFill>
                  <a:schemeClr val="dk2"/>
                </a:solidFill>
                <a:latin typeface="Roboto Mono"/>
                <a:ea typeface="Roboto Mono"/>
                <a:cs typeface="Roboto Mono"/>
                <a:sym typeface="Roboto Mono"/>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 name="Google Shape;10;p1"/>
          <p:cNvGrpSpPr/>
          <p:nvPr/>
        </p:nvGrpSpPr>
        <p:grpSpPr>
          <a:xfrm>
            <a:off x="-54500" y="2918637"/>
            <a:ext cx="12245912" cy="3938882"/>
            <a:chOff x="4435" y="7748593"/>
            <a:chExt cx="12182563" cy="5161009"/>
          </a:xfrm>
        </p:grpSpPr>
        <p:sp>
          <p:nvSpPr>
            <p:cNvPr id="11" name="Google Shape;11;p1"/>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1"/>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1"/>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1"/>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1"/>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1"/>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1"/>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1"/>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1"/>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1"/>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1"/>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1"/>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1"/>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1"/>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1"/>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1"/>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1"/>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1"/>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1"/>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1"/>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1"/>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1"/>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1"/>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1"/>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1"/>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1"/>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1"/>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1"/>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1"/>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1"/>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1"/>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1"/>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8" r:id="rId6"/>
    <p:sldLayoutId id="2147483659"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22"/>
          <p:cNvSpPr txBox="1">
            <a:spLocks noGrp="1"/>
          </p:cNvSpPr>
          <p:nvPr>
            <p:ph type="title"/>
          </p:nvPr>
        </p:nvSpPr>
        <p:spPr>
          <a:xfrm>
            <a:off x="2596953" y="1419521"/>
            <a:ext cx="6796800" cy="29028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sz="4800" dirty="0">
                <a:solidFill>
                  <a:schemeClr val="tx1"/>
                </a:solidFill>
              </a:rPr>
              <a:t>From</a:t>
            </a:r>
            <a:r>
              <a:rPr lang="en" sz="4800" dirty="0">
                <a:solidFill>
                  <a:schemeClr val="accent3"/>
                </a:solidFill>
              </a:rPr>
              <a:t> </a:t>
            </a:r>
            <a:r>
              <a:rPr lang="en" sz="4400" dirty="0">
                <a:solidFill>
                  <a:schemeClr val="accent3"/>
                </a:solidFill>
              </a:rPr>
              <a:t>Ripple</a:t>
            </a:r>
            <a:r>
              <a:rPr lang="en" sz="4000" dirty="0">
                <a:solidFill>
                  <a:schemeClr val="accent3"/>
                </a:solidFill>
              </a:rPr>
              <a:t>s</a:t>
            </a:r>
            <a:r>
              <a:rPr lang="en" sz="4800" dirty="0">
                <a:solidFill>
                  <a:schemeClr val="accent3"/>
                </a:solidFill>
              </a:rPr>
              <a:t> </a:t>
            </a:r>
            <a:r>
              <a:rPr lang="en" sz="4800" dirty="0">
                <a:solidFill>
                  <a:schemeClr val="tx1"/>
                </a:solidFill>
              </a:rPr>
              <a:t>to</a:t>
            </a:r>
            <a:r>
              <a:rPr lang="en" sz="4800" dirty="0">
                <a:solidFill>
                  <a:schemeClr val="accent3"/>
                </a:solidFill>
              </a:rPr>
              <a:t> </a:t>
            </a:r>
            <a:r>
              <a:rPr lang="en" sz="6000" dirty="0">
                <a:solidFill>
                  <a:schemeClr val="accent1"/>
                </a:solidFill>
              </a:rPr>
              <a:t>Waves</a:t>
            </a:r>
            <a:br>
              <a:rPr lang="en" sz="4400" dirty="0"/>
            </a:br>
            <a:br>
              <a:rPr lang="en" sz="4400" dirty="0"/>
            </a:br>
            <a:r>
              <a:rPr lang="en" sz="4800" dirty="0">
                <a:solidFill>
                  <a:schemeClr val="tx1"/>
                </a:solidFill>
              </a:rPr>
              <a:t>DNS</a:t>
            </a:r>
            <a:r>
              <a:rPr lang="en" sz="5400" dirty="0">
                <a:solidFill>
                  <a:schemeClr val="accent1"/>
                </a:solidFill>
              </a:rPr>
              <a:t> </a:t>
            </a:r>
            <a:r>
              <a:rPr lang="en" sz="4400" dirty="0">
                <a:solidFill>
                  <a:schemeClr val="accent3"/>
                </a:solidFill>
              </a:rPr>
              <a:t>Reflection</a:t>
            </a:r>
            <a:r>
              <a:rPr lang="en" sz="5400" dirty="0">
                <a:solidFill>
                  <a:schemeClr val="accent1"/>
                </a:solidFill>
              </a:rPr>
              <a:t> </a:t>
            </a:r>
            <a:r>
              <a:rPr lang="en" sz="4800" dirty="0">
                <a:solidFill>
                  <a:schemeClr val="tx1"/>
                </a:solidFill>
              </a:rPr>
              <a:t>and</a:t>
            </a:r>
            <a:r>
              <a:rPr lang="en" sz="5400" dirty="0">
                <a:solidFill>
                  <a:schemeClr val="tx1"/>
                </a:solidFill>
              </a:rPr>
              <a:t> </a:t>
            </a:r>
            <a:r>
              <a:rPr lang="en" sz="5400" dirty="0">
                <a:solidFill>
                  <a:schemeClr val="accent1"/>
                </a:solidFill>
              </a:rPr>
              <a:t>Amplification </a:t>
            </a:r>
            <a:r>
              <a:rPr lang="en" sz="4800" dirty="0">
                <a:solidFill>
                  <a:schemeClr val="tx1"/>
                </a:solidFill>
              </a:rPr>
              <a:t>Attack</a:t>
            </a:r>
            <a:endParaRPr sz="4800" dirty="0">
              <a:solidFill>
                <a:schemeClr val="tx1"/>
              </a:solidFill>
            </a:endParaRPr>
          </a:p>
        </p:txBody>
      </p:sp>
      <p:sp>
        <p:nvSpPr>
          <p:cNvPr id="381" name="Google Shape;381;p22"/>
          <p:cNvSpPr txBox="1">
            <a:spLocks noGrp="1"/>
          </p:cNvSpPr>
          <p:nvPr>
            <p:ph type="subTitle" idx="1"/>
          </p:nvPr>
        </p:nvSpPr>
        <p:spPr>
          <a:xfrm>
            <a:off x="5741690" y="5023185"/>
            <a:ext cx="4935600" cy="7980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sz="2000" b="1" i="1" dirty="0">
                <a:solidFill>
                  <a:schemeClr val="tx1"/>
                </a:solidFill>
              </a:rPr>
              <a:t>University of Pavia, Italy</a:t>
            </a:r>
            <a:endParaRPr sz="2000" b="1" i="1"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31"/>
          <p:cNvSpPr txBox="1">
            <a:spLocks noGrp="1"/>
          </p:cNvSpPr>
          <p:nvPr>
            <p:ph type="body" idx="1"/>
          </p:nvPr>
        </p:nvSpPr>
        <p:spPr>
          <a:xfrm>
            <a:off x="1653300" y="4052849"/>
            <a:ext cx="8894400" cy="1009007"/>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100" dirty="0">
                <a:solidFill>
                  <a:schemeClr val="accent3"/>
                </a:solidFill>
              </a:rPr>
              <a:t>&lt;p&gt; </a:t>
            </a:r>
            <a:r>
              <a:rPr lang="en" sz="2400" dirty="0"/>
              <a:t>T</a:t>
            </a:r>
            <a:r>
              <a:rPr lang="en-GB" sz="2400" dirty="0"/>
              <a:t>o ensure the success of the project, it is essential to establish a clear methodology</a:t>
            </a:r>
            <a:r>
              <a:rPr lang="en" sz="2100" dirty="0">
                <a:solidFill>
                  <a:schemeClr val="accent3"/>
                </a:solidFill>
              </a:rPr>
              <a:t>&lt;/p&gt;</a:t>
            </a:r>
            <a:endParaRPr dirty="0">
              <a:solidFill>
                <a:schemeClr val="accent3"/>
              </a:solidFill>
            </a:endParaRPr>
          </a:p>
        </p:txBody>
      </p:sp>
      <p:sp>
        <p:nvSpPr>
          <p:cNvPr id="458" name="Google Shape;458;p31"/>
          <p:cNvSpPr txBox="1">
            <a:spLocks noGrp="1"/>
          </p:cNvSpPr>
          <p:nvPr>
            <p:ph type="title"/>
          </p:nvPr>
        </p:nvSpPr>
        <p:spPr>
          <a:xfrm>
            <a:off x="3659300" y="2041675"/>
            <a:ext cx="6730800" cy="1575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800" dirty="0"/>
              <a:t>Experimental </a:t>
            </a:r>
            <a:r>
              <a:rPr lang="en" dirty="0">
                <a:solidFill>
                  <a:schemeClr val="accent3"/>
                </a:solidFill>
                <a:latin typeface="Roboto" panose="02000000000000000000" pitchFamily="2" charset="0"/>
                <a:ea typeface="Roboto" panose="02000000000000000000" pitchFamily="2" charset="0"/>
                <a:cs typeface="Roboto" panose="02000000000000000000" pitchFamily="2" charset="0"/>
                <a:sym typeface="Arial"/>
              </a:rPr>
              <a:t>SETUP</a:t>
            </a:r>
            <a:endParaRPr sz="1400" dirty="0">
              <a:solidFill>
                <a:schemeClr val="accent3"/>
              </a:solidFill>
              <a:latin typeface="Roboto" panose="02000000000000000000" pitchFamily="2" charset="0"/>
              <a:ea typeface="Roboto" panose="02000000000000000000" pitchFamily="2" charset="0"/>
              <a:cs typeface="Roboto" panose="02000000000000000000" pitchFamily="2" charset="0"/>
              <a:sym typeface="Arial"/>
            </a:endParaRPr>
          </a:p>
        </p:txBody>
      </p:sp>
      <p:sp>
        <p:nvSpPr>
          <p:cNvPr id="459" name="Google Shape;459;p31"/>
          <p:cNvSpPr/>
          <p:nvPr/>
        </p:nvSpPr>
        <p:spPr>
          <a:xfrm>
            <a:off x="1663550" y="2130577"/>
            <a:ext cx="1858156" cy="1486099"/>
          </a:xfrm>
          <a:prstGeom prst="rect">
            <a:avLst/>
          </a:prstGeom>
        </p:spPr>
        <p:txBody>
          <a:bodyPr>
            <a:prstTxWarp prst="textPlain">
              <a:avLst/>
            </a:prstTxWarp>
          </a:bodyPr>
          <a:lstStyle/>
          <a:p>
            <a:pPr lvl="0" algn="ctr"/>
            <a:r>
              <a:rPr b="1" i="0" dirty="0">
                <a:ln>
                  <a:noFill/>
                </a:ln>
                <a:solidFill>
                  <a:schemeClr val="accent3"/>
                </a:solidFill>
                <a:latin typeface="Roboto Mono"/>
              </a:rPr>
              <a:t>0</a:t>
            </a:r>
            <a:r>
              <a:rPr lang="it-IT" b="1" dirty="0">
                <a:solidFill>
                  <a:schemeClr val="accent3"/>
                </a:solidFill>
                <a:latin typeface="Roboto Mono"/>
              </a:rPr>
              <a:t>2</a:t>
            </a:r>
            <a:endParaRPr b="1" i="0" dirty="0">
              <a:ln>
                <a:noFill/>
              </a:ln>
              <a:solidFill>
                <a:schemeClr val="accent3"/>
              </a:solidFill>
              <a:latin typeface="Roboto Mono"/>
            </a:endParaRPr>
          </a:p>
        </p:txBody>
      </p:sp>
    </p:spTree>
    <p:extLst>
      <p:ext uri="{BB962C8B-B14F-4D97-AF65-F5344CB8AC3E}">
        <p14:creationId xmlns:p14="http://schemas.microsoft.com/office/powerpoint/2010/main" val="3633663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27"/>
          <p:cNvSpPr txBox="1">
            <a:spLocks noGrp="1"/>
          </p:cNvSpPr>
          <p:nvPr>
            <p:ph type="title"/>
          </p:nvPr>
        </p:nvSpPr>
        <p:spPr>
          <a:xfrm>
            <a:off x="1273073" y="622928"/>
            <a:ext cx="44252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3600" dirty="0">
                <a:solidFill>
                  <a:schemeClr val="accent1"/>
                </a:solidFill>
                <a:latin typeface="Roboto" panose="02000000000000000000" pitchFamily="2" charset="0"/>
                <a:ea typeface="Roboto" panose="02000000000000000000" pitchFamily="2" charset="0"/>
                <a:cs typeface="Roboto" panose="02000000000000000000" pitchFamily="2" charset="0"/>
              </a:rPr>
              <a:t>Why</a:t>
            </a:r>
            <a:endParaRPr sz="360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426" name="Google Shape;426;p27"/>
          <p:cNvSpPr txBox="1">
            <a:spLocks noGrp="1"/>
          </p:cNvSpPr>
          <p:nvPr>
            <p:ph type="body" idx="1"/>
          </p:nvPr>
        </p:nvSpPr>
        <p:spPr>
          <a:xfrm>
            <a:off x="1273073" y="1674254"/>
            <a:ext cx="4335676" cy="4080233"/>
          </a:xfrm>
          <a:prstGeom prst="rect">
            <a:avLst/>
          </a:prstGeom>
        </p:spPr>
        <p:txBody>
          <a:bodyPr spcFirstLastPara="1" wrap="square" lIns="121900" tIns="121900" rIns="121900" bIns="121900" anchor="t" anchorCtr="0">
            <a:noAutofit/>
          </a:bodyPr>
          <a:lstStyle/>
          <a:p>
            <a:pPr marL="285750" indent="-285750">
              <a:spcBef>
                <a:spcPts val="2100"/>
              </a:spcBef>
              <a:spcAft>
                <a:spcPts val="2100"/>
              </a:spcAft>
            </a:pPr>
            <a:r>
              <a:rPr lang="en-GB" sz="2400" b="1" dirty="0"/>
              <a:t>Identify</a:t>
            </a:r>
            <a:r>
              <a:rPr lang="it-IT" sz="2400" b="1" dirty="0"/>
              <a:t> DNS </a:t>
            </a:r>
            <a:r>
              <a:rPr lang="en-GB" sz="2400" b="1" dirty="0"/>
              <a:t>vulnerabilities</a:t>
            </a:r>
          </a:p>
          <a:p>
            <a:pPr marL="285750" indent="-285750">
              <a:spcBef>
                <a:spcPts val="2100"/>
              </a:spcBef>
              <a:spcAft>
                <a:spcPts val="2100"/>
              </a:spcAft>
            </a:pPr>
            <a:r>
              <a:rPr lang="en-GB" sz="2400" b="1" dirty="0"/>
              <a:t>Evaluate</a:t>
            </a:r>
            <a:r>
              <a:rPr lang="it-IT" sz="2400" b="1" dirty="0"/>
              <a:t> Network </a:t>
            </a:r>
            <a:r>
              <a:rPr lang="en-GB" sz="2400" b="1" dirty="0" err="1"/>
              <a:t>resiliance</a:t>
            </a:r>
            <a:endParaRPr lang="en-GB" sz="2400" b="1" dirty="0"/>
          </a:p>
          <a:p>
            <a:pPr marL="285750" indent="-285750">
              <a:spcBef>
                <a:spcPts val="2100"/>
              </a:spcBef>
              <a:spcAft>
                <a:spcPts val="2100"/>
              </a:spcAft>
            </a:pPr>
            <a:r>
              <a:rPr lang="en-GB" sz="2400" b="1" dirty="0"/>
              <a:t>identify potential countermeasures</a:t>
            </a:r>
            <a:endParaRPr lang="it-IT" sz="2400" b="1" dirty="0"/>
          </a:p>
        </p:txBody>
      </p:sp>
      <p:sp>
        <p:nvSpPr>
          <p:cNvPr id="3" name="Google Shape;424;p27">
            <a:extLst>
              <a:ext uri="{FF2B5EF4-FFF2-40B4-BE49-F238E27FC236}">
                <a16:creationId xmlns:a16="http://schemas.microsoft.com/office/drawing/2014/main" id="{E4C66B90-A117-A805-7DAA-7DBE5BC72206}"/>
              </a:ext>
            </a:extLst>
          </p:cNvPr>
          <p:cNvSpPr txBox="1">
            <a:spLocks/>
          </p:cNvSpPr>
          <p:nvPr/>
        </p:nvSpPr>
        <p:spPr>
          <a:xfrm>
            <a:off x="6723664" y="622928"/>
            <a:ext cx="4556203"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it-IT" sz="3600" dirty="0" err="1">
                <a:solidFill>
                  <a:schemeClr val="accent3"/>
                </a:solidFill>
                <a:latin typeface="Roboto" panose="02000000000000000000" pitchFamily="2" charset="0"/>
                <a:ea typeface="Roboto" panose="02000000000000000000" pitchFamily="2" charset="0"/>
                <a:cs typeface="Roboto" panose="02000000000000000000" pitchFamily="2" charset="0"/>
              </a:rPr>
              <a:t>Which</a:t>
            </a:r>
            <a:r>
              <a:rPr lang="it-IT" sz="3600" dirty="0">
                <a:solidFill>
                  <a:schemeClr val="accent3"/>
                </a:solidFill>
                <a:latin typeface="Roboto" panose="02000000000000000000" pitchFamily="2" charset="0"/>
                <a:ea typeface="Roboto" panose="02000000000000000000" pitchFamily="2" charset="0"/>
                <a:cs typeface="Roboto" panose="02000000000000000000" pitchFamily="2" charset="0"/>
              </a:rPr>
              <a:t>/Who</a:t>
            </a:r>
          </a:p>
          <a:p>
            <a:endParaRPr lang="it-IT" sz="3600" dirty="0">
              <a:solidFill>
                <a:schemeClr val="accent3"/>
              </a:solidFill>
              <a:latin typeface="Roboto" panose="02000000000000000000" pitchFamily="2" charset="0"/>
              <a:ea typeface="Roboto" panose="02000000000000000000" pitchFamily="2" charset="0"/>
              <a:cs typeface="Roboto" panose="02000000000000000000" pitchFamily="2" charset="0"/>
            </a:endParaRPr>
          </a:p>
        </p:txBody>
      </p:sp>
      <p:sp>
        <p:nvSpPr>
          <p:cNvPr id="2" name="Google Shape;426;p27">
            <a:extLst>
              <a:ext uri="{FF2B5EF4-FFF2-40B4-BE49-F238E27FC236}">
                <a16:creationId xmlns:a16="http://schemas.microsoft.com/office/drawing/2014/main" id="{9131188F-CD6F-4288-AC31-D8BE9CB1BE27}"/>
              </a:ext>
            </a:extLst>
          </p:cNvPr>
          <p:cNvSpPr txBox="1">
            <a:spLocks/>
          </p:cNvSpPr>
          <p:nvPr/>
        </p:nvSpPr>
        <p:spPr>
          <a:xfrm>
            <a:off x="6723664" y="1674253"/>
            <a:ext cx="4335676" cy="408023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9pPr>
          </a:lstStyle>
          <a:p>
            <a:pPr marL="285750" indent="-285750">
              <a:spcBef>
                <a:spcPts val="2100"/>
              </a:spcBef>
              <a:spcAft>
                <a:spcPts val="2100"/>
              </a:spcAft>
            </a:pPr>
            <a:r>
              <a:rPr lang="it-IT" sz="2400" b="1" dirty="0"/>
              <a:t>1 laptop </a:t>
            </a:r>
            <a:r>
              <a:rPr lang="it-IT" sz="2400" b="1" dirty="0" err="1"/>
              <a:t>hosts</a:t>
            </a:r>
            <a:r>
              <a:rPr lang="it-IT" sz="2400" b="1" dirty="0"/>
              <a:t> DNS server</a:t>
            </a:r>
          </a:p>
          <a:p>
            <a:pPr marL="285750" indent="-285750">
              <a:spcBef>
                <a:spcPts val="2100"/>
              </a:spcBef>
              <a:spcAft>
                <a:spcPts val="2100"/>
              </a:spcAft>
            </a:pPr>
            <a:r>
              <a:rPr lang="en-GB" sz="2400" b="1" dirty="0"/>
              <a:t>4 laptops perform the attack</a:t>
            </a:r>
          </a:p>
          <a:p>
            <a:pPr marL="285750" indent="-285750">
              <a:spcBef>
                <a:spcPts val="2100"/>
              </a:spcBef>
              <a:spcAft>
                <a:spcPts val="2100"/>
              </a:spcAft>
            </a:pPr>
            <a:r>
              <a:rPr lang="en-GB" sz="2400" b="1" dirty="0"/>
              <a:t>1 laptop act as victim of spoofing</a:t>
            </a:r>
            <a:endParaRPr lang="it-IT" sz="2400" b="1" dirty="0"/>
          </a:p>
        </p:txBody>
      </p:sp>
    </p:spTree>
    <p:extLst>
      <p:ext uri="{BB962C8B-B14F-4D97-AF65-F5344CB8AC3E}">
        <p14:creationId xmlns:p14="http://schemas.microsoft.com/office/powerpoint/2010/main" val="3703750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27"/>
          <p:cNvSpPr txBox="1">
            <a:spLocks noGrp="1"/>
          </p:cNvSpPr>
          <p:nvPr>
            <p:ph type="title"/>
          </p:nvPr>
        </p:nvSpPr>
        <p:spPr>
          <a:xfrm>
            <a:off x="1273073" y="622928"/>
            <a:ext cx="44252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3600" dirty="0">
                <a:solidFill>
                  <a:schemeClr val="accent1"/>
                </a:solidFill>
                <a:latin typeface="Roboto" panose="02000000000000000000" pitchFamily="2" charset="0"/>
                <a:ea typeface="Roboto" panose="02000000000000000000" pitchFamily="2" charset="0"/>
                <a:cs typeface="Roboto" panose="02000000000000000000" pitchFamily="2" charset="0"/>
              </a:rPr>
              <a:t>What</a:t>
            </a:r>
            <a:endParaRPr sz="360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426" name="Google Shape;426;p27"/>
          <p:cNvSpPr txBox="1">
            <a:spLocks noGrp="1"/>
          </p:cNvSpPr>
          <p:nvPr>
            <p:ph type="body" idx="1"/>
          </p:nvPr>
        </p:nvSpPr>
        <p:spPr>
          <a:xfrm>
            <a:off x="1273073" y="1674254"/>
            <a:ext cx="4335676" cy="4080233"/>
          </a:xfrm>
          <a:prstGeom prst="rect">
            <a:avLst/>
          </a:prstGeom>
        </p:spPr>
        <p:txBody>
          <a:bodyPr spcFirstLastPara="1" wrap="square" lIns="121900" tIns="121900" rIns="121900" bIns="121900" anchor="t" anchorCtr="0">
            <a:noAutofit/>
          </a:bodyPr>
          <a:lstStyle/>
          <a:p>
            <a:pPr marL="285750" indent="-285750">
              <a:spcBef>
                <a:spcPts val="2100"/>
              </a:spcBef>
              <a:spcAft>
                <a:spcPts val="2100"/>
              </a:spcAft>
            </a:pPr>
            <a:r>
              <a:rPr lang="it-IT" sz="2400" b="1" dirty="0"/>
              <a:t>RTT </a:t>
            </a:r>
            <a:r>
              <a:rPr lang="it-IT" sz="2400" b="1" dirty="0" err="1"/>
              <a:t>before</a:t>
            </a:r>
            <a:r>
              <a:rPr lang="it-IT" sz="2400" b="1" dirty="0"/>
              <a:t> and </a:t>
            </a:r>
            <a:r>
              <a:rPr lang="it-IT" sz="2400" b="1" dirty="0" err="1"/>
              <a:t>during</a:t>
            </a:r>
            <a:r>
              <a:rPr lang="it-IT" sz="2400" b="1" dirty="0"/>
              <a:t> the </a:t>
            </a:r>
            <a:r>
              <a:rPr lang="it-IT" sz="2400" b="1" dirty="0" err="1"/>
              <a:t>attack</a:t>
            </a:r>
            <a:endParaRPr lang="it-IT" sz="2400" b="1" dirty="0"/>
          </a:p>
          <a:p>
            <a:pPr marL="285750" indent="-285750">
              <a:spcBef>
                <a:spcPts val="2100"/>
              </a:spcBef>
              <a:spcAft>
                <a:spcPts val="2100"/>
              </a:spcAft>
            </a:pPr>
            <a:r>
              <a:rPr lang="it-IT" sz="2400" b="1" dirty="0" err="1"/>
              <a:t>Response</a:t>
            </a:r>
            <a:r>
              <a:rPr lang="it-IT" sz="2400" b="1" dirty="0"/>
              <a:t> time of DNS query </a:t>
            </a:r>
          </a:p>
          <a:p>
            <a:pPr marL="285750" indent="-285750">
              <a:spcBef>
                <a:spcPts val="2100"/>
              </a:spcBef>
              <a:spcAft>
                <a:spcPts val="2100"/>
              </a:spcAft>
            </a:pPr>
            <a:r>
              <a:rPr lang="it-IT" sz="2400" b="1" dirty="0" err="1"/>
              <a:t>Resources</a:t>
            </a:r>
            <a:r>
              <a:rPr lang="it-IT" sz="2400" b="1" dirty="0"/>
              <a:t> </a:t>
            </a:r>
            <a:r>
              <a:rPr lang="it-IT" sz="2400" b="1" dirty="0" err="1"/>
              <a:t>used</a:t>
            </a:r>
            <a:r>
              <a:rPr lang="it-IT" sz="2400" b="1" dirty="0"/>
              <a:t> by the DNS server</a:t>
            </a:r>
          </a:p>
        </p:txBody>
      </p:sp>
      <p:sp>
        <p:nvSpPr>
          <p:cNvPr id="3" name="Google Shape;424;p27">
            <a:extLst>
              <a:ext uri="{FF2B5EF4-FFF2-40B4-BE49-F238E27FC236}">
                <a16:creationId xmlns:a16="http://schemas.microsoft.com/office/drawing/2014/main" id="{E4C66B90-A117-A805-7DAA-7DBE5BC72206}"/>
              </a:ext>
            </a:extLst>
          </p:cNvPr>
          <p:cNvSpPr txBox="1">
            <a:spLocks/>
          </p:cNvSpPr>
          <p:nvPr/>
        </p:nvSpPr>
        <p:spPr>
          <a:xfrm>
            <a:off x="6723664" y="622928"/>
            <a:ext cx="4556203"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it-IT" sz="3600" dirty="0" err="1">
                <a:solidFill>
                  <a:schemeClr val="accent3"/>
                </a:solidFill>
                <a:latin typeface="Roboto" panose="02000000000000000000" pitchFamily="2" charset="0"/>
                <a:ea typeface="Roboto" panose="02000000000000000000" pitchFamily="2" charset="0"/>
                <a:cs typeface="Roboto" panose="02000000000000000000" pitchFamily="2" charset="0"/>
              </a:rPr>
              <a:t>Where</a:t>
            </a:r>
            <a:endParaRPr lang="it-IT" sz="3600" dirty="0">
              <a:solidFill>
                <a:schemeClr val="accent3"/>
              </a:solidFill>
              <a:latin typeface="Roboto" panose="02000000000000000000" pitchFamily="2" charset="0"/>
              <a:ea typeface="Roboto" panose="02000000000000000000" pitchFamily="2" charset="0"/>
              <a:cs typeface="Roboto" panose="02000000000000000000" pitchFamily="2" charset="0"/>
            </a:endParaRPr>
          </a:p>
        </p:txBody>
      </p:sp>
      <p:sp>
        <p:nvSpPr>
          <p:cNvPr id="2" name="Google Shape;426;p27">
            <a:extLst>
              <a:ext uri="{FF2B5EF4-FFF2-40B4-BE49-F238E27FC236}">
                <a16:creationId xmlns:a16="http://schemas.microsoft.com/office/drawing/2014/main" id="{9131188F-CD6F-4288-AC31-D8BE9CB1BE27}"/>
              </a:ext>
            </a:extLst>
          </p:cNvPr>
          <p:cNvSpPr txBox="1">
            <a:spLocks/>
          </p:cNvSpPr>
          <p:nvPr/>
        </p:nvSpPr>
        <p:spPr>
          <a:xfrm>
            <a:off x="6723664" y="1674253"/>
            <a:ext cx="4335676" cy="408023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9pPr>
          </a:lstStyle>
          <a:p>
            <a:pPr marL="285750" indent="-285750">
              <a:spcBef>
                <a:spcPts val="2100"/>
              </a:spcBef>
              <a:spcAft>
                <a:spcPts val="2100"/>
              </a:spcAft>
            </a:pPr>
            <a:r>
              <a:rPr lang="it-IT" sz="2400" b="1" dirty="0"/>
              <a:t>1 laptop </a:t>
            </a:r>
            <a:r>
              <a:rPr lang="it-IT" sz="2400" b="1" dirty="0" err="1"/>
              <a:t>monitors</a:t>
            </a:r>
            <a:r>
              <a:rPr lang="it-IT" sz="2400" b="1" dirty="0"/>
              <a:t> the status of the network</a:t>
            </a:r>
          </a:p>
          <a:p>
            <a:pPr marL="285750" indent="-285750">
              <a:spcBef>
                <a:spcPts val="2100"/>
              </a:spcBef>
              <a:spcAft>
                <a:spcPts val="2100"/>
              </a:spcAft>
            </a:pPr>
            <a:r>
              <a:rPr lang="it-IT" sz="2400" b="1" dirty="0"/>
              <a:t>LAN </a:t>
            </a:r>
            <a:r>
              <a:rPr lang="en-GB" sz="2400" b="1" dirty="0"/>
              <a:t>isolated</a:t>
            </a:r>
            <a:r>
              <a:rPr lang="it-IT" sz="2400" b="1" dirty="0"/>
              <a:t> from internet</a:t>
            </a:r>
          </a:p>
        </p:txBody>
      </p:sp>
    </p:spTree>
    <p:extLst>
      <p:ext uri="{BB962C8B-B14F-4D97-AF65-F5344CB8AC3E}">
        <p14:creationId xmlns:p14="http://schemas.microsoft.com/office/powerpoint/2010/main" val="256991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1" name="Google Shape;411;p25"/>
          <p:cNvSpPr txBox="1">
            <a:spLocks noGrp="1"/>
          </p:cNvSpPr>
          <p:nvPr>
            <p:ph type="title"/>
          </p:nvPr>
        </p:nvSpPr>
        <p:spPr>
          <a:xfrm>
            <a:off x="4593920" y="2896127"/>
            <a:ext cx="4794324" cy="1065746"/>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7200" dirty="0"/>
              <a:t>Tools </a:t>
            </a:r>
            <a:r>
              <a:rPr lang="en" sz="7200" dirty="0">
                <a:solidFill>
                  <a:schemeClr val="accent1"/>
                </a:solidFill>
                <a:latin typeface="Roboto" panose="02000000000000000000" pitchFamily="2" charset="0"/>
                <a:ea typeface="Roboto" panose="02000000000000000000" pitchFamily="2" charset="0"/>
                <a:cs typeface="Roboto" panose="02000000000000000000" pitchFamily="2" charset="0"/>
              </a:rPr>
              <a:t>used</a:t>
            </a:r>
            <a:endParaRPr sz="7200" dirty="0">
              <a:solidFill>
                <a:schemeClr val="accent1"/>
              </a:solidFill>
              <a:latin typeface="Roboto" panose="02000000000000000000" pitchFamily="2" charset="0"/>
              <a:ea typeface="Roboto" panose="02000000000000000000" pitchFamily="2" charset="0"/>
              <a:cs typeface="Roboto" panose="02000000000000000000" pitchFamily="2" charset="0"/>
            </a:endParaRPr>
          </a:p>
        </p:txBody>
      </p:sp>
      <p:sp>
        <p:nvSpPr>
          <p:cNvPr id="412" name="Google Shape;412;p25"/>
          <p:cNvSpPr/>
          <p:nvPr/>
        </p:nvSpPr>
        <p:spPr>
          <a:xfrm>
            <a:off x="2912801" y="2685950"/>
            <a:ext cx="1627849" cy="1486099"/>
          </a:xfrm>
          <a:prstGeom prst="rect">
            <a:avLst/>
          </a:prstGeom>
        </p:spPr>
        <p:txBody>
          <a:bodyPr>
            <a:prstTxWarp prst="textPlain">
              <a:avLst/>
            </a:prstTxWarp>
          </a:bodyPr>
          <a:lstStyle/>
          <a:p>
            <a:pPr lvl="0" algn="ctr"/>
            <a:r>
              <a:rPr lang="it-IT" b="1" i="0" dirty="0">
                <a:ln>
                  <a:noFill/>
                </a:ln>
                <a:solidFill>
                  <a:schemeClr val="accent1"/>
                </a:solidFill>
                <a:latin typeface="Roboto Mono"/>
              </a:rPr>
              <a:t>03</a:t>
            </a:r>
            <a:endParaRPr b="1" i="0" dirty="0">
              <a:ln>
                <a:noFill/>
              </a:ln>
              <a:solidFill>
                <a:schemeClr val="accent1"/>
              </a:solidFill>
              <a:latin typeface="Roboto Mono"/>
            </a:endParaRPr>
          </a:p>
        </p:txBody>
      </p:sp>
    </p:spTree>
    <p:extLst>
      <p:ext uri="{BB962C8B-B14F-4D97-AF65-F5344CB8AC3E}">
        <p14:creationId xmlns:p14="http://schemas.microsoft.com/office/powerpoint/2010/main" val="4176097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3"/>
          <p:cNvSpPr/>
          <p:nvPr/>
        </p:nvSpPr>
        <p:spPr>
          <a:xfrm>
            <a:off x="683259" y="846216"/>
            <a:ext cx="7272300" cy="5033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pic>
        <p:nvPicPr>
          <p:cNvPr id="483" name="Google Shape;483;p33"/>
          <p:cNvPicPr preferRelativeResize="0"/>
          <p:nvPr/>
        </p:nvPicPr>
        <p:blipFill>
          <a:blip r:embed="rId3"/>
          <a:srcRect t="913" b="913"/>
          <a:stretch/>
        </p:blipFill>
        <p:spPr>
          <a:xfrm>
            <a:off x="5268988" y="2859280"/>
            <a:ext cx="6521619" cy="3409353"/>
          </a:xfrm>
          <a:prstGeom prst="roundRect">
            <a:avLst>
              <a:gd name="adj" fmla="val 4729"/>
            </a:avLst>
          </a:prstGeom>
          <a:noFill/>
          <a:ln>
            <a:noFill/>
          </a:ln>
          <a:effectLst>
            <a:outerShdw blurRad="63500" sx="102000" sy="102000" algn="ctr" rotWithShape="0">
              <a:srgbClr val="000000">
                <a:alpha val="9800"/>
              </a:srgbClr>
            </a:outerShdw>
          </a:effectLst>
        </p:spPr>
      </p:pic>
      <p:grpSp>
        <p:nvGrpSpPr>
          <p:cNvPr id="484" name="Google Shape;484;p33"/>
          <p:cNvGrpSpPr/>
          <p:nvPr/>
        </p:nvGrpSpPr>
        <p:grpSpPr>
          <a:xfrm>
            <a:off x="5367912" y="2938266"/>
            <a:ext cx="693284" cy="168491"/>
            <a:chOff x="2147366" y="4139382"/>
            <a:chExt cx="635280" cy="147600"/>
          </a:xfrm>
        </p:grpSpPr>
        <p:sp>
          <p:nvSpPr>
            <p:cNvPr id="485" name="Google Shape;485;p33"/>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486" name="Google Shape;486;p33"/>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487" name="Google Shape;487;p33"/>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grpSp>
      <p:grpSp>
        <p:nvGrpSpPr>
          <p:cNvPr id="488" name="Google Shape;488;p33"/>
          <p:cNvGrpSpPr/>
          <p:nvPr/>
        </p:nvGrpSpPr>
        <p:grpSpPr>
          <a:xfrm>
            <a:off x="780846" y="978684"/>
            <a:ext cx="635280" cy="147600"/>
            <a:chOff x="2147366" y="4139382"/>
            <a:chExt cx="635280" cy="147600"/>
          </a:xfrm>
        </p:grpSpPr>
        <p:sp>
          <p:nvSpPr>
            <p:cNvPr id="489" name="Google Shape;489;p33"/>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490" name="Google Shape;490;p33"/>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491" name="Google Shape;491;p33"/>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grpSp>
      <p:sp>
        <p:nvSpPr>
          <p:cNvPr id="2" name="Google Shape;417;p26">
            <a:extLst>
              <a:ext uri="{FF2B5EF4-FFF2-40B4-BE49-F238E27FC236}">
                <a16:creationId xmlns:a16="http://schemas.microsoft.com/office/drawing/2014/main" id="{C8C7F280-8680-AACA-2F18-3DE655D416D6}"/>
              </a:ext>
            </a:extLst>
          </p:cNvPr>
          <p:cNvSpPr txBox="1">
            <a:spLocks noGrp="1"/>
          </p:cNvSpPr>
          <p:nvPr>
            <p:ph type="title"/>
          </p:nvPr>
        </p:nvSpPr>
        <p:spPr>
          <a:xfrm>
            <a:off x="1024686" y="1235533"/>
            <a:ext cx="77940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solidFill>
                  <a:schemeClr val="accent1"/>
                </a:solidFill>
                <a:latin typeface="Roboto" panose="02000000000000000000" pitchFamily="2" charset="0"/>
                <a:ea typeface="Roboto" panose="02000000000000000000" pitchFamily="2" charset="0"/>
                <a:cs typeface="Roboto" panose="02000000000000000000" pitchFamily="2" charset="0"/>
              </a:rPr>
              <a:t>PING</a:t>
            </a:r>
            <a:endParaRPr dirty="0">
              <a:solidFill>
                <a:schemeClr val="accent1"/>
              </a:solidFill>
              <a:latin typeface="Roboto" panose="02000000000000000000" pitchFamily="2" charset="0"/>
              <a:ea typeface="Roboto" panose="02000000000000000000" pitchFamily="2" charset="0"/>
              <a:cs typeface="Roboto" panose="02000000000000000000" pitchFamily="2" charset="0"/>
            </a:endParaRPr>
          </a:p>
        </p:txBody>
      </p:sp>
      <p:sp>
        <p:nvSpPr>
          <p:cNvPr id="8" name="Google Shape;419;p26">
            <a:extLst>
              <a:ext uri="{FF2B5EF4-FFF2-40B4-BE49-F238E27FC236}">
                <a16:creationId xmlns:a16="http://schemas.microsoft.com/office/drawing/2014/main" id="{98C7A0C1-23E8-968B-7F8C-6DC24FD0CF3A}"/>
              </a:ext>
            </a:extLst>
          </p:cNvPr>
          <p:cNvSpPr txBox="1">
            <a:spLocks/>
          </p:cNvSpPr>
          <p:nvPr/>
        </p:nvSpPr>
        <p:spPr>
          <a:xfrm>
            <a:off x="1172287" y="2311759"/>
            <a:ext cx="3896112" cy="346740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9pPr>
          </a:lstStyle>
          <a:p>
            <a:pPr marL="285750" indent="-285750">
              <a:spcBef>
                <a:spcPts val="2100"/>
              </a:spcBef>
              <a:spcAft>
                <a:spcPts val="2100"/>
              </a:spcAft>
            </a:pPr>
            <a:r>
              <a:rPr lang="it-IT" b="1" dirty="0"/>
              <a:t>Network utility tool</a:t>
            </a:r>
          </a:p>
          <a:p>
            <a:pPr marL="285750" indent="-285750">
              <a:spcBef>
                <a:spcPts val="2100"/>
              </a:spcBef>
              <a:spcAft>
                <a:spcPts val="2100"/>
              </a:spcAft>
            </a:pPr>
            <a:r>
              <a:rPr lang="it-IT" b="1" dirty="0" err="1"/>
              <a:t>Sends</a:t>
            </a:r>
            <a:r>
              <a:rPr lang="it-IT" b="1" dirty="0"/>
              <a:t> small </a:t>
            </a:r>
            <a:r>
              <a:rPr lang="it-IT" b="1" dirty="0" err="1"/>
              <a:t>packets</a:t>
            </a:r>
            <a:r>
              <a:rPr lang="it-IT" b="1" dirty="0"/>
              <a:t> to a </a:t>
            </a:r>
            <a:r>
              <a:rPr lang="it-IT" b="1" dirty="0" err="1"/>
              <a:t>specific</a:t>
            </a:r>
            <a:r>
              <a:rPr lang="it-IT" b="1" dirty="0"/>
              <a:t> IP </a:t>
            </a:r>
            <a:r>
              <a:rPr lang="it-IT" b="1" dirty="0" err="1"/>
              <a:t>address</a:t>
            </a:r>
            <a:endParaRPr lang="it-IT" b="1" dirty="0"/>
          </a:p>
          <a:p>
            <a:pPr marL="285750" indent="-285750">
              <a:spcBef>
                <a:spcPts val="2100"/>
              </a:spcBef>
              <a:spcAft>
                <a:spcPts val="2100"/>
              </a:spcAft>
            </a:pPr>
            <a:r>
              <a:rPr lang="it-IT" b="1" dirty="0" err="1"/>
              <a:t>Measures</a:t>
            </a:r>
            <a:r>
              <a:rPr lang="it-IT" b="1" dirty="0"/>
              <a:t> the RTT</a:t>
            </a:r>
            <a:br>
              <a:rPr lang="it-IT" dirty="0">
                <a:solidFill>
                  <a:schemeClr val="bg2"/>
                </a:solidFill>
                <a:latin typeface="Roboto Mono" pitchFamily="49" charset="0"/>
                <a:ea typeface="Roboto Mono" pitchFamily="49" charset="0"/>
              </a:rPr>
            </a:br>
            <a:endParaRPr lang="it-IT" dirty="0">
              <a:solidFill>
                <a:schemeClr val="bg2"/>
              </a:solidFill>
              <a:latin typeface="Roboto Mono" pitchFamily="49" charset="0"/>
              <a:ea typeface="Roboto Mono" pitchFamily="49" charset="0"/>
            </a:endParaRPr>
          </a:p>
        </p:txBody>
      </p:sp>
    </p:spTree>
    <p:extLst>
      <p:ext uri="{BB962C8B-B14F-4D97-AF65-F5344CB8AC3E}">
        <p14:creationId xmlns:p14="http://schemas.microsoft.com/office/powerpoint/2010/main" val="97856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3"/>
          <p:cNvSpPr/>
          <p:nvPr/>
        </p:nvSpPr>
        <p:spPr>
          <a:xfrm>
            <a:off x="683259" y="846216"/>
            <a:ext cx="7272300" cy="5033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pic>
        <p:nvPicPr>
          <p:cNvPr id="483" name="Google Shape;483;p33"/>
          <p:cNvPicPr/>
          <p:nvPr/>
        </p:nvPicPr>
        <p:blipFill>
          <a:blip r:embed="rId3"/>
          <a:stretch/>
        </p:blipFill>
        <p:spPr>
          <a:xfrm>
            <a:off x="5270400" y="2858400"/>
            <a:ext cx="6523200" cy="3409200"/>
          </a:xfrm>
          <a:prstGeom prst="roundRect">
            <a:avLst>
              <a:gd name="adj" fmla="val 4729"/>
            </a:avLst>
          </a:prstGeom>
          <a:noFill/>
          <a:ln>
            <a:noFill/>
          </a:ln>
          <a:effectLst>
            <a:outerShdw blurRad="63500" sx="102000" sy="102000" algn="ctr" rotWithShape="0">
              <a:srgbClr val="000000">
                <a:alpha val="9800"/>
              </a:srgbClr>
            </a:outerShdw>
          </a:effectLst>
        </p:spPr>
      </p:pic>
      <p:grpSp>
        <p:nvGrpSpPr>
          <p:cNvPr id="484" name="Google Shape;484;p33"/>
          <p:cNvGrpSpPr/>
          <p:nvPr/>
        </p:nvGrpSpPr>
        <p:grpSpPr>
          <a:xfrm>
            <a:off x="5367912" y="2938266"/>
            <a:ext cx="693284" cy="168491"/>
            <a:chOff x="2147366" y="4139382"/>
            <a:chExt cx="635280" cy="147600"/>
          </a:xfrm>
        </p:grpSpPr>
        <p:sp>
          <p:nvSpPr>
            <p:cNvPr id="485" name="Google Shape;485;p33"/>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6" name="Google Shape;486;p33"/>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7" name="Google Shape;487;p33"/>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8" name="Google Shape;488;p33"/>
          <p:cNvGrpSpPr/>
          <p:nvPr/>
        </p:nvGrpSpPr>
        <p:grpSpPr>
          <a:xfrm>
            <a:off x="780846" y="978684"/>
            <a:ext cx="635280" cy="147600"/>
            <a:chOff x="2147366" y="4139382"/>
            <a:chExt cx="635280" cy="147600"/>
          </a:xfrm>
        </p:grpSpPr>
        <p:sp>
          <p:nvSpPr>
            <p:cNvPr id="489" name="Google Shape;489;p33"/>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0" name="Google Shape;490;p33"/>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1" name="Google Shape;491;p33"/>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 name="Google Shape;417;p26">
            <a:extLst>
              <a:ext uri="{FF2B5EF4-FFF2-40B4-BE49-F238E27FC236}">
                <a16:creationId xmlns:a16="http://schemas.microsoft.com/office/drawing/2014/main" id="{C8C7F280-8680-AACA-2F18-3DE655D416D6}"/>
              </a:ext>
            </a:extLst>
          </p:cNvPr>
          <p:cNvSpPr txBox="1">
            <a:spLocks noGrp="1"/>
          </p:cNvSpPr>
          <p:nvPr>
            <p:ph type="title"/>
          </p:nvPr>
        </p:nvSpPr>
        <p:spPr>
          <a:xfrm>
            <a:off x="1024686" y="1235533"/>
            <a:ext cx="77940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solidFill>
                  <a:schemeClr val="accent1"/>
                </a:solidFill>
                <a:latin typeface="Roboto" panose="02000000000000000000" pitchFamily="2" charset="0"/>
                <a:ea typeface="Roboto" panose="02000000000000000000" pitchFamily="2" charset="0"/>
                <a:cs typeface="Roboto" panose="02000000000000000000" pitchFamily="2" charset="0"/>
              </a:rPr>
              <a:t>DIG</a:t>
            </a:r>
            <a:endParaRPr dirty="0">
              <a:solidFill>
                <a:schemeClr val="accent1"/>
              </a:solidFill>
              <a:latin typeface="Roboto" panose="02000000000000000000" pitchFamily="2" charset="0"/>
              <a:ea typeface="Roboto" panose="02000000000000000000" pitchFamily="2" charset="0"/>
              <a:cs typeface="Roboto" panose="02000000000000000000" pitchFamily="2" charset="0"/>
            </a:endParaRPr>
          </a:p>
        </p:txBody>
      </p:sp>
      <p:sp>
        <p:nvSpPr>
          <p:cNvPr id="7" name="Google Shape;419;p26">
            <a:extLst>
              <a:ext uri="{FF2B5EF4-FFF2-40B4-BE49-F238E27FC236}">
                <a16:creationId xmlns:a16="http://schemas.microsoft.com/office/drawing/2014/main" id="{7983E4C8-2FB4-6D61-B685-03921B4569C9}"/>
              </a:ext>
            </a:extLst>
          </p:cNvPr>
          <p:cNvSpPr txBox="1">
            <a:spLocks/>
          </p:cNvSpPr>
          <p:nvPr/>
        </p:nvSpPr>
        <p:spPr>
          <a:xfrm>
            <a:off x="1290435" y="2947998"/>
            <a:ext cx="3746557" cy="612334"/>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it-IT" sz="2000" b="1" dirty="0">
              <a:solidFill>
                <a:schemeClr val="bg2"/>
              </a:solidFill>
              <a:latin typeface="Roboto Mono" pitchFamily="49" charset="0"/>
              <a:ea typeface="Roboto Mono" pitchFamily="49" charset="0"/>
            </a:endParaRPr>
          </a:p>
        </p:txBody>
      </p:sp>
      <p:sp>
        <p:nvSpPr>
          <p:cNvPr id="3" name="Google Shape;418;p26">
            <a:extLst>
              <a:ext uri="{FF2B5EF4-FFF2-40B4-BE49-F238E27FC236}">
                <a16:creationId xmlns:a16="http://schemas.microsoft.com/office/drawing/2014/main" id="{4ED45DBB-ED7C-A20E-CFC7-B48152D5951B}"/>
              </a:ext>
            </a:extLst>
          </p:cNvPr>
          <p:cNvSpPr txBox="1">
            <a:spLocks/>
          </p:cNvSpPr>
          <p:nvPr/>
        </p:nvSpPr>
        <p:spPr>
          <a:xfrm>
            <a:off x="1098486" y="2029400"/>
            <a:ext cx="3682542" cy="717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9pPr>
          </a:lstStyle>
          <a:p>
            <a:pPr marL="0" indent="0" algn="ctr">
              <a:spcAft>
                <a:spcPts val="2100"/>
              </a:spcAft>
            </a:pPr>
            <a:r>
              <a:rPr lang="it-IT" dirty="0">
                <a:solidFill>
                  <a:schemeClr val="accent3"/>
                </a:solidFill>
              </a:rPr>
              <a:t>Domain Information </a:t>
            </a:r>
            <a:r>
              <a:rPr lang="en-GB" dirty="0">
                <a:solidFill>
                  <a:schemeClr val="accent3"/>
                </a:solidFill>
              </a:rPr>
              <a:t>Groper</a:t>
            </a:r>
            <a:endParaRPr lang="it-IT" dirty="0"/>
          </a:p>
        </p:txBody>
      </p:sp>
      <p:sp>
        <p:nvSpPr>
          <p:cNvPr id="4" name="Google Shape;419;p26">
            <a:extLst>
              <a:ext uri="{FF2B5EF4-FFF2-40B4-BE49-F238E27FC236}">
                <a16:creationId xmlns:a16="http://schemas.microsoft.com/office/drawing/2014/main" id="{A0EFC691-ABFF-89A5-E37C-121B27CE9249}"/>
              </a:ext>
            </a:extLst>
          </p:cNvPr>
          <p:cNvSpPr txBox="1">
            <a:spLocks/>
          </p:cNvSpPr>
          <p:nvPr/>
        </p:nvSpPr>
        <p:spPr>
          <a:xfrm>
            <a:off x="1172286" y="2580896"/>
            <a:ext cx="3896112" cy="346740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9pPr>
          </a:lstStyle>
          <a:p>
            <a:pPr marL="285750" indent="-285750">
              <a:spcBef>
                <a:spcPts val="2100"/>
              </a:spcBef>
              <a:spcAft>
                <a:spcPts val="2100"/>
              </a:spcAft>
            </a:pPr>
            <a:r>
              <a:rPr lang="it-IT" b="1" dirty="0" err="1"/>
              <a:t>Performs</a:t>
            </a:r>
            <a:r>
              <a:rPr lang="it-IT" b="1" dirty="0"/>
              <a:t> DNS queries</a:t>
            </a:r>
          </a:p>
          <a:p>
            <a:pPr marL="285750" indent="-285750">
              <a:spcBef>
                <a:spcPts val="2100"/>
              </a:spcBef>
              <a:spcAft>
                <a:spcPts val="2100"/>
              </a:spcAft>
            </a:pPr>
            <a:r>
              <a:rPr lang="it-IT" dirty="0" err="1">
                <a:solidFill>
                  <a:schemeClr val="bg2"/>
                </a:solidFill>
                <a:latin typeface="Roboto Mono" pitchFamily="49" charset="0"/>
                <a:ea typeface="Roboto Mono" pitchFamily="49" charset="0"/>
              </a:rPr>
              <a:t>Measure</a:t>
            </a:r>
            <a:r>
              <a:rPr lang="it-IT" dirty="0">
                <a:solidFill>
                  <a:schemeClr val="bg2"/>
                </a:solidFill>
                <a:latin typeface="Roboto Mono" pitchFamily="49" charset="0"/>
                <a:ea typeface="Roboto Mono" pitchFamily="49" charset="0"/>
              </a:rPr>
              <a:t> query time</a:t>
            </a:r>
          </a:p>
          <a:p>
            <a:pPr marL="285750" indent="-285750">
              <a:spcBef>
                <a:spcPts val="2100"/>
              </a:spcBef>
              <a:spcAft>
                <a:spcPts val="2100"/>
              </a:spcAft>
            </a:pPr>
            <a:r>
              <a:rPr lang="it-IT" dirty="0" err="1">
                <a:solidFill>
                  <a:schemeClr val="bg2"/>
                </a:solidFill>
                <a:latin typeface="Roboto Mono" pitchFamily="49" charset="0"/>
                <a:ea typeface="Roboto Mono" pitchFamily="49" charset="0"/>
              </a:rPr>
              <a:t>Used</a:t>
            </a:r>
            <a:r>
              <a:rPr lang="it-IT" dirty="0">
                <a:solidFill>
                  <a:schemeClr val="bg2"/>
                </a:solidFill>
                <a:latin typeface="Roboto Mono" pitchFamily="49" charset="0"/>
                <a:ea typeface="Roboto Mono" pitchFamily="49" charset="0"/>
              </a:rPr>
              <a:t> to check</a:t>
            </a:r>
            <a:r>
              <a:rPr lang="en-GB" dirty="0"/>
              <a:t> DNS records and the status of the server</a:t>
            </a:r>
            <a:br>
              <a:rPr lang="it-IT" dirty="0">
                <a:solidFill>
                  <a:schemeClr val="bg2"/>
                </a:solidFill>
                <a:latin typeface="Roboto Mono" pitchFamily="49" charset="0"/>
                <a:ea typeface="Roboto Mono" pitchFamily="49" charset="0"/>
              </a:rPr>
            </a:br>
            <a:endParaRPr lang="it-IT" dirty="0">
              <a:solidFill>
                <a:schemeClr val="bg2"/>
              </a:solidFill>
              <a:latin typeface="Roboto Mono" pitchFamily="49" charset="0"/>
              <a:ea typeface="Roboto Mono" pitchFamily="49" charset="0"/>
            </a:endParaRPr>
          </a:p>
        </p:txBody>
      </p:sp>
    </p:spTree>
    <p:extLst>
      <p:ext uri="{BB962C8B-B14F-4D97-AF65-F5344CB8AC3E}">
        <p14:creationId xmlns:p14="http://schemas.microsoft.com/office/powerpoint/2010/main" val="656417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3"/>
          <p:cNvSpPr/>
          <p:nvPr/>
        </p:nvSpPr>
        <p:spPr>
          <a:xfrm>
            <a:off x="683259" y="846216"/>
            <a:ext cx="7272300" cy="5033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grpSp>
        <p:nvGrpSpPr>
          <p:cNvPr id="488" name="Google Shape;488;p33"/>
          <p:cNvGrpSpPr/>
          <p:nvPr/>
        </p:nvGrpSpPr>
        <p:grpSpPr>
          <a:xfrm>
            <a:off x="780846" y="978684"/>
            <a:ext cx="635280" cy="147600"/>
            <a:chOff x="2147366" y="4139382"/>
            <a:chExt cx="635280" cy="147600"/>
          </a:xfrm>
        </p:grpSpPr>
        <p:sp>
          <p:nvSpPr>
            <p:cNvPr id="489" name="Google Shape;489;p33"/>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0" name="Google Shape;490;p33"/>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1" name="Google Shape;491;p33"/>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 name="Google Shape;417;p26">
            <a:extLst>
              <a:ext uri="{FF2B5EF4-FFF2-40B4-BE49-F238E27FC236}">
                <a16:creationId xmlns:a16="http://schemas.microsoft.com/office/drawing/2014/main" id="{C8C7F280-8680-AACA-2F18-3DE655D416D6}"/>
              </a:ext>
            </a:extLst>
          </p:cNvPr>
          <p:cNvSpPr txBox="1">
            <a:spLocks noGrp="1"/>
          </p:cNvSpPr>
          <p:nvPr>
            <p:ph type="title"/>
          </p:nvPr>
        </p:nvSpPr>
        <p:spPr>
          <a:xfrm>
            <a:off x="1024686" y="1235533"/>
            <a:ext cx="77940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solidFill>
                  <a:schemeClr val="accent1"/>
                </a:solidFill>
                <a:latin typeface="Roboto" panose="02000000000000000000" pitchFamily="2" charset="0"/>
                <a:ea typeface="Roboto" panose="02000000000000000000" pitchFamily="2" charset="0"/>
                <a:cs typeface="Roboto" panose="02000000000000000000" pitchFamily="2" charset="0"/>
              </a:rPr>
              <a:t>TOP</a:t>
            </a:r>
            <a:endParaRPr dirty="0">
              <a:solidFill>
                <a:schemeClr val="accent1"/>
              </a:solidFill>
              <a:latin typeface="Roboto" panose="02000000000000000000" pitchFamily="2" charset="0"/>
              <a:ea typeface="Roboto" panose="02000000000000000000" pitchFamily="2" charset="0"/>
              <a:cs typeface="Roboto" panose="02000000000000000000" pitchFamily="2" charset="0"/>
            </a:endParaRPr>
          </a:p>
        </p:txBody>
      </p:sp>
      <p:sp>
        <p:nvSpPr>
          <p:cNvPr id="7" name="Google Shape;419;p26">
            <a:extLst>
              <a:ext uri="{FF2B5EF4-FFF2-40B4-BE49-F238E27FC236}">
                <a16:creationId xmlns:a16="http://schemas.microsoft.com/office/drawing/2014/main" id="{7983E4C8-2FB4-6D61-B685-03921B4569C9}"/>
              </a:ext>
            </a:extLst>
          </p:cNvPr>
          <p:cNvSpPr txBox="1">
            <a:spLocks/>
          </p:cNvSpPr>
          <p:nvPr/>
        </p:nvSpPr>
        <p:spPr>
          <a:xfrm>
            <a:off x="1290435" y="2947998"/>
            <a:ext cx="3746557" cy="612334"/>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it-IT" sz="2000" b="1" dirty="0">
              <a:solidFill>
                <a:schemeClr val="bg2"/>
              </a:solidFill>
              <a:latin typeface="Roboto Mono" pitchFamily="49" charset="0"/>
              <a:ea typeface="Roboto Mono" pitchFamily="49" charset="0"/>
            </a:endParaRPr>
          </a:p>
        </p:txBody>
      </p:sp>
      <p:sp>
        <p:nvSpPr>
          <p:cNvPr id="4" name="Google Shape;419;p26">
            <a:extLst>
              <a:ext uri="{FF2B5EF4-FFF2-40B4-BE49-F238E27FC236}">
                <a16:creationId xmlns:a16="http://schemas.microsoft.com/office/drawing/2014/main" id="{FE7E634F-4BC1-6FE2-A5D7-7DE95DF271A7}"/>
              </a:ext>
            </a:extLst>
          </p:cNvPr>
          <p:cNvSpPr txBox="1">
            <a:spLocks/>
          </p:cNvSpPr>
          <p:nvPr/>
        </p:nvSpPr>
        <p:spPr>
          <a:xfrm>
            <a:off x="1140880" y="2205470"/>
            <a:ext cx="6515610" cy="346740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9pPr>
          </a:lstStyle>
          <a:p>
            <a:pPr marL="342900">
              <a:spcBef>
                <a:spcPts val="2100"/>
              </a:spcBef>
              <a:spcAft>
                <a:spcPts val="2100"/>
              </a:spcAft>
            </a:pPr>
            <a:r>
              <a:rPr lang="it-IT" sz="2000" dirty="0">
                <a:solidFill>
                  <a:schemeClr val="bg2"/>
                </a:solidFill>
                <a:latin typeface="Roboto Mono" pitchFamily="49" charset="0"/>
                <a:ea typeface="Roboto Mono" pitchFamily="49" charset="0"/>
              </a:rPr>
              <a:t>Tool </a:t>
            </a:r>
            <a:r>
              <a:rPr lang="en-GB" sz="2000" dirty="0">
                <a:solidFill>
                  <a:schemeClr val="bg2"/>
                </a:solidFill>
                <a:latin typeface="Roboto Mono" pitchFamily="49" charset="0"/>
                <a:ea typeface="Roboto Mono" pitchFamily="49" charset="0"/>
              </a:rPr>
              <a:t>used</a:t>
            </a:r>
            <a:r>
              <a:rPr lang="it-IT" sz="2000" dirty="0">
                <a:solidFill>
                  <a:schemeClr val="bg2"/>
                </a:solidFill>
                <a:latin typeface="Roboto Mono" pitchFamily="49" charset="0"/>
                <a:ea typeface="Roboto Mono" pitchFamily="49" charset="0"/>
              </a:rPr>
              <a:t> to monitor the system </a:t>
            </a:r>
            <a:r>
              <a:rPr lang="en-GB" sz="2000" dirty="0">
                <a:solidFill>
                  <a:schemeClr val="bg2"/>
                </a:solidFill>
                <a:latin typeface="Roboto Mono" pitchFamily="49" charset="0"/>
                <a:ea typeface="Roboto Mono" pitchFamily="49" charset="0"/>
              </a:rPr>
              <a:t>resources,</a:t>
            </a:r>
            <a:r>
              <a:rPr lang="it-IT" sz="2000" dirty="0">
                <a:solidFill>
                  <a:schemeClr val="bg2"/>
                </a:solidFill>
                <a:latin typeface="Roboto Mono" pitchFamily="49" charset="0"/>
                <a:ea typeface="Roboto Mono" pitchFamily="49" charset="0"/>
              </a:rPr>
              <a:t> like </a:t>
            </a:r>
            <a:r>
              <a:rPr lang="en-GB" sz="2000" dirty="0">
                <a:solidFill>
                  <a:schemeClr val="bg2"/>
                </a:solidFill>
                <a:latin typeface="Roboto Mono" pitchFamily="49" charset="0"/>
                <a:ea typeface="Roboto Mono" pitchFamily="49" charset="0"/>
              </a:rPr>
              <a:t>memory</a:t>
            </a:r>
            <a:r>
              <a:rPr lang="it-IT" sz="2000" dirty="0">
                <a:solidFill>
                  <a:schemeClr val="bg2"/>
                </a:solidFill>
                <a:latin typeface="Roboto Mono" pitchFamily="49" charset="0"/>
                <a:ea typeface="Roboto Mono" pitchFamily="49" charset="0"/>
              </a:rPr>
              <a:t> and CPU </a:t>
            </a:r>
            <a:r>
              <a:rPr lang="en-GB" sz="2000" dirty="0">
                <a:solidFill>
                  <a:schemeClr val="bg2"/>
                </a:solidFill>
                <a:latin typeface="Roboto Mono" pitchFamily="49" charset="0"/>
                <a:ea typeface="Roboto Mono" pitchFamily="49" charset="0"/>
              </a:rPr>
              <a:t>usage.</a:t>
            </a:r>
          </a:p>
          <a:p>
            <a:pPr marL="342900">
              <a:spcBef>
                <a:spcPts val="2100"/>
              </a:spcBef>
              <a:spcAft>
                <a:spcPts val="2100"/>
              </a:spcAft>
            </a:pPr>
            <a:r>
              <a:rPr lang="en-GB" sz="2000" dirty="0">
                <a:solidFill>
                  <a:schemeClr val="bg2"/>
                </a:solidFill>
                <a:latin typeface="Roboto Mono" pitchFamily="49" charset="0"/>
                <a:ea typeface="Roboto Mono" pitchFamily="49" charset="0"/>
              </a:rPr>
              <a:t>Used to monitor the resources allocate by the server before and during the attack.</a:t>
            </a:r>
          </a:p>
        </p:txBody>
      </p:sp>
    </p:spTree>
    <p:extLst>
      <p:ext uri="{BB962C8B-B14F-4D97-AF65-F5344CB8AC3E}">
        <p14:creationId xmlns:p14="http://schemas.microsoft.com/office/powerpoint/2010/main" val="25950759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3"/>
          <p:cNvSpPr/>
          <p:nvPr/>
        </p:nvSpPr>
        <p:spPr>
          <a:xfrm>
            <a:off x="683259" y="846216"/>
            <a:ext cx="7272300" cy="5033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grpSp>
        <p:nvGrpSpPr>
          <p:cNvPr id="488" name="Google Shape;488;p33"/>
          <p:cNvGrpSpPr/>
          <p:nvPr/>
        </p:nvGrpSpPr>
        <p:grpSpPr>
          <a:xfrm>
            <a:off x="780846" y="978684"/>
            <a:ext cx="635280" cy="147600"/>
            <a:chOff x="2147366" y="4139382"/>
            <a:chExt cx="635280" cy="147600"/>
          </a:xfrm>
        </p:grpSpPr>
        <p:sp>
          <p:nvSpPr>
            <p:cNvPr id="489" name="Google Shape;489;p33"/>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490" name="Google Shape;490;p33"/>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491" name="Google Shape;491;p33"/>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grpSp>
      <p:sp>
        <p:nvSpPr>
          <p:cNvPr id="2" name="Google Shape;417;p26">
            <a:extLst>
              <a:ext uri="{FF2B5EF4-FFF2-40B4-BE49-F238E27FC236}">
                <a16:creationId xmlns:a16="http://schemas.microsoft.com/office/drawing/2014/main" id="{C8C7F280-8680-AACA-2F18-3DE655D416D6}"/>
              </a:ext>
            </a:extLst>
          </p:cNvPr>
          <p:cNvSpPr txBox="1">
            <a:spLocks noGrp="1"/>
          </p:cNvSpPr>
          <p:nvPr>
            <p:ph type="title"/>
          </p:nvPr>
        </p:nvSpPr>
        <p:spPr>
          <a:xfrm>
            <a:off x="1024686" y="1235533"/>
            <a:ext cx="77940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solidFill>
                  <a:schemeClr val="accent1"/>
                </a:solidFill>
                <a:latin typeface="Roboto" panose="02000000000000000000" pitchFamily="2" charset="0"/>
                <a:ea typeface="Roboto" panose="02000000000000000000" pitchFamily="2" charset="0"/>
                <a:cs typeface="Roboto" panose="02000000000000000000" pitchFamily="2" charset="0"/>
              </a:rPr>
              <a:t>Wireshark</a:t>
            </a:r>
            <a:endParaRPr dirty="0">
              <a:solidFill>
                <a:schemeClr val="accent1"/>
              </a:solidFill>
              <a:latin typeface="Roboto" panose="02000000000000000000" pitchFamily="2" charset="0"/>
              <a:ea typeface="Roboto" panose="02000000000000000000" pitchFamily="2" charset="0"/>
              <a:cs typeface="Roboto" panose="02000000000000000000" pitchFamily="2" charset="0"/>
            </a:endParaRPr>
          </a:p>
        </p:txBody>
      </p:sp>
      <p:sp>
        <p:nvSpPr>
          <p:cNvPr id="7" name="Google Shape;419;p26">
            <a:extLst>
              <a:ext uri="{FF2B5EF4-FFF2-40B4-BE49-F238E27FC236}">
                <a16:creationId xmlns:a16="http://schemas.microsoft.com/office/drawing/2014/main" id="{7983E4C8-2FB4-6D61-B685-03921B4569C9}"/>
              </a:ext>
            </a:extLst>
          </p:cNvPr>
          <p:cNvSpPr txBox="1">
            <a:spLocks/>
          </p:cNvSpPr>
          <p:nvPr/>
        </p:nvSpPr>
        <p:spPr>
          <a:xfrm>
            <a:off x="1290435" y="2947998"/>
            <a:ext cx="3746557" cy="612334"/>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it-IT" sz="2000" b="1" dirty="0">
              <a:solidFill>
                <a:schemeClr val="bg2"/>
              </a:solidFill>
              <a:latin typeface="Roboto Mono" pitchFamily="49" charset="0"/>
              <a:ea typeface="Roboto Mono" pitchFamily="49" charset="0"/>
            </a:endParaRPr>
          </a:p>
        </p:txBody>
      </p:sp>
      <p:sp>
        <p:nvSpPr>
          <p:cNvPr id="3" name="Google Shape;418;p26">
            <a:extLst>
              <a:ext uri="{FF2B5EF4-FFF2-40B4-BE49-F238E27FC236}">
                <a16:creationId xmlns:a16="http://schemas.microsoft.com/office/drawing/2014/main" id="{4ED45DBB-ED7C-A20E-CFC7-B48152D5951B}"/>
              </a:ext>
            </a:extLst>
          </p:cNvPr>
          <p:cNvSpPr txBox="1">
            <a:spLocks/>
          </p:cNvSpPr>
          <p:nvPr/>
        </p:nvSpPr>
        <p:spPr>
          <a:xfrm>
            <a:off x="793724" y="2031984"/>
            <a:ext cx="6711002" cy="717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9pPr>
          </a:lstStyle>
          <a:p>
            <a:pPr marL="0" indent="0" algn="ctr">
              <a:spcAft>
                <a:spcPts val="2100"/>
              </a:spcAft>
            </a:pPr>
            <a:r>
              <a:rPr lang="en-GB" dirty="0">
                <a:solidFill>
                  <a:schemeClr val="accent3"/>
                </a:solidFill>
              </a:rPr>
              <a:t>Open-source network protocol analyser</a:t>
            </a:r>
            <a:endParaRPr lang="it-IT" dirty="0"/>
          </a:p>
        </p:txBody>
      </p:sp>
      <p:pic>
        <p:nvPicPr>
          <p:cNvPr id="5" name="Immagine 4" descr="Immagine che contiene nero, oscurità&#10;&#10;Descrizione generata automaticamente">
            <a:extLst>
              <a:ext uri="{FF2B5EF4-FFF2-40B4-BE49-F238E27FC236}">
                <a16:creationId xmlns:a16="http://schemas.microsoft.com/office/drawing/2014/main" id="{ACA449D5-3E3D-FDFF-2141-9DF28B17480D}"/>
              </a:ext>
            </a:extLst>
          </p:cNvPr>
          <p:cNvPicPr>
            <a:picLocks noChangeAspect="1"/>
          </p:cNvPicPr>
          <p:nvPr/>
        </p:nvPicPr>
        <p:blipFill>
          <a:blip r:embed="rId3">
            <a:alphaModFix amt="16000"/>
          </a:blip>
          <a:stretch>
            <a:fillRect/>
          </a:stretch>
        </p:blipFill>
        <p:spPr>
          <a:xfrm>
            <a:off x="1120987" y="897230"/>
            <a:ext cx="3528286" cy="745519"/>
          </a:xfrm>
          <a:prstGeom prst="rect">
            <a:avLst/>
          </a:prstGeom>
        </p:spPr>
      </p:pic>
      <p:sp>
        <p:nvSpPr>
          <p:cNvPr id="4" name="Google Shape;419;p26">
            <a:extLst>
              <a:ext uri="{FF2B5EF4-FFF2-40B4-BE49-F238E27FC236}">
                <a16:creationId xmlns:a16="http://schemas.microsoft.com/office/drawing/2014/main" id="{F0BCE4E3-9688-494B-04FA-1C8DE8593294}"/>
              </a:ext>
            </a:extLst>
          </p:cNvPr>
          <p:cNvSpPr txBox="1">
            <a:spLocks/>
          </p:cNvSpPr>
          <p:nvPr/>
        </p:nvSpPr>
        <p:spPr>
          <a:xfrm>
            <a:off x="1120987" y="2492062"/>
            <a:ext cx="6535503" cy="318081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9pPr>
          </a:lstStyle>
          <a:p>
            <a:pPr marL="342900">
              <a:spcBef>
                <a:spcPts val="2100"/>
              </a:spcBef>
              <a:spcAft>
                <a:spcPts val="2100"/>
              </a:spcAft>
            </a:pPr>
            <a:r>
              <a:rPr lang="en-GB" sz="2000" dirty="0">
                <a:solidFill>
                  <a:schemeClr val="bg2"/>
                </a:solidFill>
                <a:latin typeface="Roboto Mono" pitchFamily="49" charset="0"/>
                <a:ea typeface="Roboto Mono" pitchFamily="49" charset="0"/>
              </a:rPr>
              <a:t>Designed</a:t>
            </a:r>
            <a:r>
              <a:rPr lang="it-IT" sz="2000" dirty="0">
                <a:solidFill>
                  <a:schemeClr val="bg2"/>
                </a:solidFill>
                <a:latin typeface="Roboto Mono" pitchFamily="49" charset="0"/>
                <a:ea typeface="Roboto Mono" pitchFamily="49" charset="0"/>
              </a:rPr>
              <a:t> to</a:t>
            </a:r>
            <a:r>
              <a:rPr lang="en-GB" sz="2000" dirty="0"/>
              <a:t> capture, analyse, and display network traffic in real-time</a:t>
            </a:r>
            <a:endParaRPr lang="en-GB" sz="2000" dirty="0">
              <a:solidFill>
                <a:schemeClr val="bg2"/>
              </a:solidFill>
              <a:latin typeface="Roboto Mono" pitchFamily="49" charset="0"/>
              <a:ea typeface="Roboto Mono" pitchFamily="49" charset="0"/>
            </a:endParaRPr>
          </a:p>
          <a:p>
            <a:pPr marL="342900">
              <a:spcBef>
                <a:spcPts val="2100"/>
              </a:spcBef>
              <a:spcAft>
                <a:spcPts val="2100"/>
              </a:spcAft>
            </a:pPr>
            <a:r>
              <a:rPr lang="en-GB" sz="2000" dirty="0">
                <a:solidFill>
                  <a:schemeClr val="bg2"/>
                </a:solidFill>
                <a:latin typeface="Roboto Mono" pitchFamily="49" charset="0"/>
                <a:ea typeface="Roboto Mono" pitchFamily="49" charset="0"/>
              </a:rPr>
              <a:t>Used to monitor the status of the attack, in terms of number of packets sent, and the behaviour of the DNS server</a:t>
            </a:r>
          </a:p>
        </p:txBody>
      </p:sp>
    </p:spTree>
    <p:extLst>
      <p:ext uri="{BB962C8B-B14F-4D97-AF65-F5344CB8AC3E}">
        <p14:creationId xmlns:p14="http://schemas.microsoft.com/office/powerpoint/2010/main" val="1379747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1" name="Google Shape;411;p25"/>
          <p:cNvSpPr txBox="1">
            <a:spLocks noGrp="1"/>
          </p:cNvSpPr>
          <p:nvPr>
            <p:ph type="title"/>
          </p:nvPr>
        </p:nvSpPr>
        <p:spPr>
          <a:xfrm>
            <a:off x="4130279" y="2365683"/>
            <a:ext cx="6314486" cy="1972087"/>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7200" dirty="0">
                <a:sym typeface="Arial"/>
              </a:rPr>
              <a:t>DNS</a:t>
            </a:r>
            <a:r>
              <a:rPr lang="en" sz="7200" dirty="0"/>
              <a:t> server</a:t>
            </a:r>
            <a:br>
              <a:rPr lang="en" sz="7200" dirty="0"/>
            </a:br>
            <a:r>
              <a:rPr lang="en" sz="7200" dirty="0"/>
              <a:t>configuration</a:t>
            </a:r>
            <a:endParaRPr sz="7200" dirty="0">
              <a:solidFill>
                <a:schemeClr val="accent1"/>
              </a:solidFill>
              <a:latin typeface="Roboto" panose="02000000000000000000" pitchFamily="2" charset="0"/>
              <a:ea typeface="Roboto" panose="02000000000000000000" pitchFamily="2" charset="0"/>
              <a:cs typeface="Roboto" panose="02000000000000000000" pitchFamily="2" charset="0"/>
            </a:endParaRPr>
          </a:p>
        </p:txBody>
      </p:sp>
      <p:sp>
        <p:nvSpPr>
          <p:cNvPr id="412" name="Google Shape;412;p25"/>
          <p:cNvSpPr/>
          <p:nvPr/>
        </p:nvSpPr>
        <p:spPr>
          <a:xfrm>
            <a:off x="2185143" y="2321416"/>
            <a:ext cx="1777710" cy="1893195"/>
          </a:xfrm>
          <a:prstGeom prst="rect">
            <a:avLst/>
          </a:prstGeom>
        </p:spPr>
        <p:txBody>
          <a:bodyPr>
            <a:prstTxWarp prst="textPlain">
              <a:avLst/>
            </a:prstTxWarp>
          </a:bodyPr>
          <a:lstStyle/>
          <a:p>
            <a:pPr algn="ctr"/>
            <a:r>
              <a:rPr lang="en-GB" b="1" i="0" dirty="0">
                <a:ln>
                  <a:noFill/>
                </a:ln>
                <a:solidFill>
                  <a:schemeClr val="accent3"/>
                </a:solidFill>
                <a:latin typeface="Roboto Mono"/>
              </a:rPr>
              <a:t>0</a:t>
            </a:r>
            <a:r>
              <a:rPr lang="en-GB" b="1" dirty="0">
                <a:solidFill>
                  <a:schemeClr val="accent3"/>
                </a:solidFill>
                <a:latin typeface="Roboto Mono"/>
              </a:rPr>
              <a:t>4</a:t>
            </a:r>
            <a:endParaRPr lang="en-GB" b="1" i="0" dirty="0">
              <a:ln>
                <a:noFill/>
              </a:ln>
              <a:solidFill>
                <a:schemeClr val="accent3"/>
              </a:solidFill>
              <a:latin typeface="Roboto Mono"/>
            </a:endParaRPr>
          </a:p>
        </p:txBody>
      </p:sp>
    </p:spTree>
    <p:extLst>
      <p:ext uri="{BB962C8B-B14F-4D97-AF65-F5344CB8AC3E}">
        <p14:creationId xmlns:p14="http://schemas.microsoft.com/office/powerpoint/2010/main" val="419933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3"/>
          <p:cNvSpPr/>
          <p:nvPr/>
        </p:nvSpPr>
        <p:spPr>
          <a:xfrm>
            <a:off x="683259" y="846215"/>
            <a:ext cx="7272300" cy="5541705"/>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grpSp>
        <p:nvGrpSpPr>
          <p:cNvPr id="488" name="Google Shape;488;p33"/>
          <p:cNvGrpSpPr/>
          <p:nvPr/>
        </p:nvGrpSpPr>
        <p:grpSpPr>
          <a:xfrm>
            <a:off x="780846" y="978684"/>
            <a:ext cx="635280" cy="147600"/>
            <a:chOff x="2147366" y="4139382"/>
            <a:chExt cx="635280" cy="147600"/>
          </a:xfrm>
        </p:grpSpPr>
        <p:sp>
          <p:nvSpPr>
            <p:cNvPr id="489" name="Google Shape;489;p33"/>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0" name="Google Shape;490;p33"/>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1" name="Google Shape;491;p33"/>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 name="Google Shape;417;p26">
            <a:extLst>
              <a:ext uri="{FF2B5EF4-FFF2-40B4-BE49-F238E27FC236}">
                <a16:creationId xmlns:a16="http://schemas.microsoft.com/office/drawing/2014/main" id="{C8C7F280-8680-AACA-2F18-3DE655D416D6}"/>
              </a:ext>
            </a:extLst>
          </p:cNvPr>
          <p:cNvSpPr txBox="1">
            <a:spLocks noGrp="1"/>
          </p:cNvSpPr>
          <p:nvPr>
            <p:ph type="title"/>
          </p:nvPr>
        </p:nvSpPr>
        <p:spPr>
          <a:xfrm>
            <a:off x="-791514" y="1199609"/>
            <a:ext cx="9465156" cy="763500"/>
          </a:xfrm>
          <a:prstGeom prst="rect">
            <a:avLst/>
          </a:prstGeom>
        </p:spPr>
        <p:txBody>
          <a:bodyPr spcFirstLastPara="1" wrap="square" lIns="121900" tIns="121900" rIns="121900" bIns="121900" anchor="t" anchorCtr="0">
            <a:noAutofit/>
          </a:bodyPr>
          <a:lstStyle/>
          <a:p>
            <a:pPr marL="0" lvl="0" indent="0" algn="ctr">
              <a:lnSpc>
                <a:spcPct val="100000"/>
              </a:lnSpc>
              <a:buClr>
                <a:srgbClr val="000000"/>
              </a:buClr>
              <a:buFont typeface="Arial"/>
              <a:buNone/>
            </a:pPr>
            <a:r>
              <a:rPr lang="en" sz="4800" dirty="0">
                <a:solidFill>
                  <a:schemeClr val="accent3"/>
                </a:solidFill>
                <a:latin typeface="Roboto Mono"/>
                <a:cs typeface="Arial"/>
                <a:sym typeface="Arial"/>
              </a:rPr>
              <a:t>T</a:t>
            </a:r>
            <a:r>
              <a:rPr lang="en-GB" sz="4800" dirty="0">
                <a:solidFill>
                  <a:schemeClr val="accent3"/>
                </a:solidFill>
                <a:latin typeface="Roboto Mono"/>
                <a:cs typeface="Arial"/>
                <a:sym typeface="Arial"/>
              </a:rPr>
              <a:t>h</a:t>
            </a:r>
            <a:r>
              <a:rPr lang="en" sz="4800" dirty="0">
                <a:solidFill>
                  <a:schemeClr val="accent3"/>
                </a:solidFill>
                <a:latin typeface="Roboto Mono"/>
                <a:cs typeface="Arial"/>
                <a:sym typeface="Arial"/>
              </a:rPr>
              <a:t>e configuration</a:t>
            </a:r>
            <a:endParaRPr sz="4800" dirty="0">
              <a:solidFill>
                <a:schemeClr val="accent3"/>
              </a:solidFill>
              <a:latin typeface="Roboto Mono"/>
              <a:cs typeface="Arial"/>
              <a:sym typeface="Arial"/>
            </a:endParaRPr>
          </a:p>
        </p:txBody>
      </p:sp>
      <p:sp>
        <p:nvSpPr>
          <p:cNvPr id="7" name="Google Shape;419;p26">
            <a:extLst>
              <a:ext uri="{FF2B5EF4-FFF2-40B4-BE49-F238E27FC236}">
                <a16:creationId xmlns:a16="http://schemas.microsoft.com/office/drawing/2014/main" id="{7983E4C8-2FB4-6D61-B685-03921B4569C9}"/>
              </a:ext>
            </a:extLst>
          </p:cNvPr>
          <p:cNvSpPr txBox="1">
            <a:spLocks/>
          </p:cNvSpPr>
          <p:nvPr/>
        </p:nvSpPr>
        <p:spPr>
          <a:xfrm>
            <a:off x="1290435" y="2947998"/>
            <a:ext cx="3746557" cy="612334"/>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it-IT" sz="2000" b="1" dirty="0">
              <a:solidFill>
                <a:schemeClr val="bg2"/>
              </a:solidFill>
              <a:latin typeface="Roboto Mono" pitchFamily="49" charset="0"/>
              <a:ea typeface="Roboto Mono" pitchFamily="49" charset="0"/>
            </a:endParaRPr>
          </a:p>
        </p:txBody>
      </p:sp>
      <p:sp>
        <p:nvSpPr>
          <p:cNvPr id="4" name="Google Shape;419;p26">
            <a:extLst>
              <a:ext uri="{FF2B5EF4-FFF2-40B4-BE49-F238E27FC236}">
                <a16:creationId xmlns:a16="http://schemas.microsoft.com/office/drawing/2014/main" id="{FE7E634F-4BC1-6FE2-A5D7-7DE95DF271A7}"/>
              </a:ext>
            </a:extLst>
          </p:cNvPr>
          <p:cNvSpPr txBox="1">
            <a:spLocks/>
          </p:cNvSpPr>
          <p:nvPr/>
        </p:nvSpPr>
        <p:spPr>
          <a:xfrm>
            <a:off x="683259" y="1999033"/>
            <a:ext cx="6515610" cy="425366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9pPr>
          </a:lstStyle>
          <a:p>
            <a:pPr marL="342900">
              <a:lnSpc>
                <a:spcPct val="100000"/>
              </a:lnSpc>
              <a:spcBef>
                <a:spcPts val="2100"/>
              </a:spcBef>
              <a:spcAft>
                <a:spcPts val="2100"/>
              </a:spcAft>
            </a:pPr>
            <a:r>
              <a:rPr lang="it-IT" sz="2000" dirty="0">
                <a:solidFill>
                  <a:schemeClr val="bg2"/>
                </a:solidFill>
                <a:latin typeface="Roboto Mono" pitchFamily="49" charset="0"/>
                <a:ea typeface="Roboto Mono" pitchFamily="49" charset="0"/>
              </a:rPr>
              <a:t>Running on Ubuntu 20.4 LTS</a:t>
            </a:r>
          </a:p>
          <a:p>
            <a:pPr marL="342900">
              <a:lnSpc>
                <a:spcPct val="100000"/>
              </a:lnSpc>
              <a:spcBef>
                <a:spcPts val="2100"/>
              </a:spcBef>
              <a:spcAft>
                <a:spcPts val="2100"/>
              </a:spcAft>
            </a:pPr>
            <a:r>
              <a:rPr lang="it-IT" sz="2000" dirty="0">
                <a:solidFill>
                  <a:schemeClr val="bg2"/>
                </a:solidFill>
                <a:latin typeface="Roboto Mono" pitchFamily="49" charset="0"/>
                <a:ea typeface="Roboto Mono" pitchFamily="49" charset="0"/>
              </a:rPr>
              <a:t>BIND9 </a:t>
            </a:r>
            <a:r>
              <a:rPr lang="en-GB" sz="2000" dirty="0">
                <a:solidFill>
                  <a:schemeClr val="bg2"/>
                </a:solidFill>
                <a:latin typeface="Roboto Mono" pitchFamily="49" charset="0"/>
                <a:ea typeface="Roboto Mono" pitchFamily="49" charset="0"/>
              </a:rPr>
              <a:t>implementation</a:t>
            </a:r>
          </a:p>
          <a:p>
            <a:pPr marL="342900">
              <a:lnSpc>
                <a:spcPct val="100000"/>
              </a:lnSpc>
              <a:spcBef>
                <a:spcPts val="2100"/>
              </a:spcBef>
              <a:spcAft>
                <a:spcPts val="2100"/>
              </a:spcAft>
            </a:pPr>
            <a:r>
              <a:rPr lang="en-GB" sz="2000" dirty="0">
                <a:solidFill>
                  <a:schemeClr val="bg2"/>
                </a:solidFill>
                <a:latin typeface="Roboto Mono" pitchFamily="49" charset="0"/>
                <a:ea typeface="Roboto Mono" pitchFamily="49" charset="0"/>
              </a:rPr>
              <a:t>Authoritative server for the domain “ediproject.com”</a:t>
            </a:r>
          </a:p>
          <a:p>
            <a:pPr marL="342900">
              <a:spcBef>
                <a:spcPts val="2100"/>
              </a:spcBef>
              <a:spcAft>
                <a:spcPts val="2100"/>
              </a:spcAft>
            </a:pPr>
            <a:r>
              <a:rPr lang="en-GB" sz="2000" dirty="0">
                <a:solidFill>
                  <a:schemeClr val="bg2"/>
                </a:solidFill>
                <a:latin typeface="Roboto Mono" pitchFamily="49" charset="0"/>
                <a:ea typeface="Roboto Mono" pitchFamily="49" charset="0"/>
              </a:rPr>
              <a:t>No security measures. The devices on the LAN were able perform all queries</a:t>
            </a:r>
          </a:p>
        </p:txBody>
      </p:sp>
    </p:spTree>
    <p:extLst>
      <p:ext uri="{BB962C8B-B14F-4D97-AF65-F5344CB8AC3E}">
        <p14:creationId xmlns:p14="http://schemas.microsoft.com/office/powerpoint/2010/main" val="1716982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24"/>
          <p:cNvSpPr txBox="1">
            <a:spLocks noGrp="1"/>
          </p:cNvSpPr>
          <p:nvPr>
            <p:ph type="title" idx="5"/>
          </p:nvPr>
        </p:nvSpPr>
        <p:spPr>
          <a:xfrm>
            <a:off x="9503275" y="41802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solidFill>
                  <a:schemeClr val="accent2"/>
                </a:solidFill>
              </a:rPr>
              <a:t>06</a:t>
            </a:r>
            <a:endParaRPr dirty="0">
              <a:solidFill>
                <a:schemeClr val="accent2"/>
              </a:solidFill>
            </a:endParaRPr>
          </a:p>
        </p:txBody>
      </p:sp>
      <p:sp>
        <p:nvSpPr>
          <p:cNvPr id="394" name="Google Shape;394;p24"/>
          <p:cNvSpPr txBox="1">
            <a:spLocks noGrp="1"/>
          </p:cNvSpPr>
          <p:nvPr>
            <p:ph type="title"/>
          </p:nvPr>
        </p:nvSpPr>
        <p:spPr>
          <a:xfrm>
            <a:off x="490775" y="523275"/>
            <a:ext cx="112104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TABLE OF </a:t>
            </a:r>
            <a:r>
              <a:rPr lang="en" sz="6000" dirty="0">
                <a:solidFill>
                  <a:schemeClr val="accent2"/>
                </a:solidFill>
              </a:rPr>
              <a:t>CONTENTS.</a:t>
            </a:r>
            <a:endParaRPr sz="6000" dirty="0">
              <a:solidFill>
                <a:schemeClr val="accent2"/>
              </a:solidFill>
            </a:endParaRPr>
          </a:p>
        </p:txBody>
      </p:sp>
      <p:sp>
        <p:nvSpPr>
          <p:cNvPr id="395" name="Google Shape;395;p24"/>
          <p:cNvSpPr txBox="1">
            <a:spLocks noGrp="1"/>
          </p:cNvSpPr>
          <p:nvPr>
            <p:ph type="body" idx="1"/>
          </p:nvPr>
        </p:nvSpPr>
        <p:spPr>
          <a:xfrm>
            <a:off x="575950" y="2437574"/>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dirty="0"/>
              <a:t>DDoS attack </a:t>
            </a:r>
            <a:r>
              <a:rPr lang="en" dirty="0">
                <a:solidFill>
                  <a:schemeClr val="accent1"/>
                </a:solidFill>
              </a:rPr>
              <a:t>types</a:t>
            </a:r>
            <a:r>
              <a:rPr lang="en" dirty="0"/>
              <a:t> and </a:t>
            </a:r>
            <a:r>
              <a:rPr lang="en" dirty="0">
                <a:solidFill>
                  <a:schemeClr val="accent1"/>
                </a:solidFill>
              </a:rPr>
              <a:t>reasons</a:t>
            </a:r>
            <a:r>
              <a:rPr lang="en" dirty="0"/>
              <a:t> behind the chosen method.</a:t>
            </a:r>
            <a:endParaRPr dirty="0"/>
          </a:p>
        </p:txBody>
      </p:sp>
      <p:sp>
        <p:nvSpPr>
          <p:cNvPr id="396" name="Google Shape;396;p24"/>
          <p:cNvSpPr txBox="1">
            <a:spLocks noGrp="1"/>
          </p:cNvSpPr>
          <p:nvPr>
            <p:ph type="body" idx="2"/>
          </p:nvPr>
        </p:nvSpPr>
        <p:spPr>
          <a:xfrm>
            <a:off x="4418613" y="2437574"/>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dirty="0"/>
              <a:t>We will talk about this </a:t>
            </a:r>
            <a:r>
              <a:rPr lang="en" dirty="0">
                <a:solidFill>
                  <a:schemeClr val="accent3"/>
                </a:solidFill>
              </a:rPr>
              <a:t>second</a:t>
            </a:r>
            <a:r>
              <a:rPr lang="en" dirty="0"/>
              <a:t>.</a:t>
            </a:r>
            <a:endParaRPr dirty="0"/>
          </a:p>
        </p:txBody>
      </p:sp>
      <p:sp>
        <p:nvSpPr>
          <p:cNvPr id="397" name="Google Shape;397;p24"/>
          <p:cNvSpPr txBox="1">
            <a:spLocks noGrp="1"/>
          </p:cNvSpPr>
          <p:nvPr>
            <p:ph type="body" idx="3"/>
          </p:nvPr>
        </p:nvSpPr>
        <p:spPr>
          <a:xfrm>
            <a:off x="575950" y="4783425"/>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dirty="0"/>
              <a:t>After that we will talk about </a:t>
            </a:r>
            <a:r>
              <a:rPr lang="en" dirty="0">
                <a:solidFill>
                  <a:schemeClr val="accent1"/>
                </a:solidFill>
              </a:rPr>
              <a:t>this</a:t>
            </a:r>
            <a:r>
              <a:rPr lang="en" dirty="0"/>
              <a:t>.</a:t>
            </a:r>
            <a:endParaRPr dirty="0"/>
          </a:p>
        </p:txBody>
      </p:sp>
      <p:sp>
        <p:nvSpPr>
          <p:cNvPr id="398" name="Google Shape;398;p24"/>
          <p:cNvSpPr txBox="1">
            <a:spLocks noGrp="1"/>
          </p:cNvSpPr>
          <p:nvPr>
            <p:ph type="body" idx="4"/>
          </p:nvPr>
        </p:nvSpPr>
        <p:spPr>
          <a:xfrm>
            <a:off x="4418613" y="4783425"/>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dirty="0"/>
              <a:t>We will </a:t>
            </a:r>
            <a:r>
              <a:rPr lang="en" dirty="0">
                <a:solidFill>
                  <a:schemeClr val="accent3"/>
                </a:solidFill>
              </a:rPr>
              <a:t>also </a:t>
            </a:r>
            <a:r>
              <a:rPr lang="en" dirty="0"/>
              <a:t>talk about this.</a:t>
            </a:r>
            <a:endParaRPr dirty="0"/>
          </a:p>
        </p:txBody>
      </p:sp>
      <p:sp>
        <p:nvSpPr>
          <p:cNvPr id="399" name="Google Shape;399;p24"/>
          <p:cNvSpPr txBox="1">
            <a:spLocks noGrp="1"/>
          </p:cNvSpPr>
          <p:nvPr>
            <p:ph type="title" idx="5"/>
          </p:nvPr>
        </p:nvSpPr>
        <p:spPr>
          <a:xfrm>
            <a:off x="1807075" y="18180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dirty="0">
                <a:solidFill>
                  <a:schemeClr val="accent1"/>
                </a:solidFill>
              </a:rPr>
              <a:t>01</a:t>
            </a:r>
            <a:endParaRPr dirty="0">
              <a:solidFill>
                <a:schemeClr val="accent1"/>
              </a:solidFill>
            </a:endParaRPr>
          </a:p>
        </p:txBody>
      </p:sp>
      <p:sp>
        <p:nvSpPr>
          <p:cNvPr id="400" name="Google Shape;400;p24"/>
          <p:cNvSpPr txBox="1">
            <a:spLocks noGrp="1"/>
          </p:cNvSpPr>
          <p:nvPr>
            <p:ph type="body" idx="9"/>
          </p:nvPr>
        </p:nvSpPr>
        <p:spPr>
          <a:xfrm>
            <a:off x="8299375" y="2437574"/>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dirty="0"/>
              <a:t>Then, we will talk about </a:t>
            </a:r>
            <a:r>
              <a:rPr lang="en" dirty="0">
                <a:solidFill>
                  <a:schemeClr val="accent2"/>
                </a:solidFill>
              </a:rPr>
              <a:t>this</a:t>
            </a:r>
            <a:r>
              <a:rPr lang="en" dirty="0"/>
              <a:t>.</a:t>
            </a:r>
            <a:endParaRPr dirty="0"/>
          </a:p>
        </p:txBody>
      </p:sp>
      <p:sp>
        <p:nvSpPr>
          <p:cNvPr id="401" name="Google Shape;401;p24"/>
          <p:cNvSpPr txBox="1">
            <a:spLocks noGrp="1"/>
          </p:cNvSpPr>
          <p:nvPr>
            <p:ph type="body" idx="13"/>
          </p:nvPr>
        </p:nvSpPr>
        <p:spPr>
          <a:xfrm>
            <a:off x="8299375" y="4783425"/>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dirty="0"/>
              <a:t>And we will talk about this </a:t>
            </a:r>
            <a:r>
              <a:rPr lang="en" dirty="0">
                <a:solidFill>
                  <a:schemeClr val="accent2"/>
                </a:solidFill>
              </a:rPr>
              <a:t>last</a:t>
            </a:r>
            <a:r>
              <a:rPr lang="en" dirty="0"/>
              <a:t>.</a:t>
            </a:r>
            <a:endParaRPr dirty="0"/>
          </a:p>
        </p:txBody>
      </p:sp>
      <p:sp>
        <p:nvSpPr>
          <p:cNvPr id="402" name="Google Shape;402;p24"/>
          <p:cNvSpPr txBox="1">
            <a:spLocks noGrp="1"/>
          </p:cNvSpPr>
          <p:nvPr>
            <p:ph type="title" idx="5"/>
          </p:nvPr>
        </p:nvSpPr>
        <p:spPr>
          <a:xfrm>
            <a:off x="5693275" y="18180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t>02</a:t>
            </a:r>
            <a:endParaRPr dirty="0"/>
          </a:p>
        </p:txBody>
      </p:sp>
      <p:sp>
        <p:nvSpPr>
          <p:cNvPr id="403" name="Google Shape;403;p24"/>
          <p:cNvSpPr txBox="1">
            <a:spLocks noGrp="1"/>
          </p:cNvSpPr>
          <p:nvPr>
            <p:ph type="title" idx="5"/>
          </p:nvPr>
        </p:nvSpPr>
        <p:spPr>
          <a:xfrm>
            <a:off x="9503275" y="18180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solidFill>
                  <a:schemeClr val="accent2"/>
                </a:solidFill>
              </a:rPr>
              <a:t>03</a:t>
            </a:r>
            <a:endParaRPr dirty="0">
              <a:solidFill>
                <a:schemeClr val="accent2"/>
              </a:solidFill>
            </a:endParaRPr>
          </a:p>
        </p:txBody>
      </p:sp>
      <p:sp>
        <p:nvSpPr>
          <p:cNvPr id="404" name="Google Shape;404;p24"/>
          <p:cNvSpPr txBox="1">
            <a:spLocks noGrp="1"/>
          </p:cNvSpPr>
          <p:nvPr>
            <p:ph type="title" idx="5"/>
          </p:nvPr>
        </p:nvSpPr>
        <p:spPr>
          <a:xfrm>
            <a:off x="1807075" y="41802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solidFill>
                  <a:schemeClr val="accent1"/>
                </a:solidFill>
              </a:rPr>
              <a:t>04</a:t>
            </a:r>
            <a:endParaRPr dirty="0">
              <a:solidFill>
                <a:schemeClr val="accent1"/>
              </a:solidFill>
            </a:endParaRPr>
          </a:p>
        </p:txBody>
      </p:sp>
      <p:sp>
        <p:nvSpPr>
          <p:cNvPr id="405" name="Google Shape;405;p24"/>
          <p:cNvSpPr txBox="1">
            <a:spLocks noGrp="1"/>
          </p:cNvSpPr>
          <p:nvPr>
            <p:ph type="title" idx="5"/>
          </p:nvPr>
        </p:nvSpPr>
        <p:spPr>
          <a:xfrm>
            <a:off x="5693275" y="41802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t>05</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3"/>
          <p:cNvSpPr/>
          <p:nvPr/>
        </p:nvSpPr>
        <p:spPr>
          <a:xfrm>
            <a:off x="683259" y="846216"/>
            <a:ext cx="7272300" cy="5033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grpSp>
        <p:nvGrpSpPr>
          <p:cNvPr id="488" name="Google Shape;488;p33"/>
          <p:cNvGrpSpPr/>
          <p:nvPr/>
        </p:nvGrpSpPr>
        <p:grpSpPr>
          <a:xfrm>
            <a:off x="780846" y="978684"/>
            <a:ext cx="635280" cy="147600"/>
            <a:chOff x="2147366" y="4139382"/>
            <a:chExt cx="635280" cy="147600"/>
          </a:xfrm>
        </p:grpSpPr>
        <p:sp>
          <p:nvSpPr>
            <p:cNvPr id="489" name="Google Shape;489;p33"/>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490" name="Google Shape;490;p33"/>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491" name="Google Shape;491;p33"/>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grpSp>
      <p:sp>
        <p:nvSpPr>
          <p:cNvPr id="2" name="Google Shape;417;p26">
            <a:extLst>
              <a:ext uri="{FF2B5EF4-FFF2-40B4-BE49-F238E27FC236}">
                <a16:creationId xmlns:a16="http://schemas.microsoft.com/office/drawing/2014/main" id="{C8C7F280-8680-AACA-2F18-3DE655D416D6}"/>
              </a:ext>
            </a:extLst>
          </p:cNvPr>
          <p:cNvSpPr txBox="1">
            <a:spLocks noGrp="1"/>
          </p:cNvSpPr>
          <p:nvPr>
            <p:ph type="title"/>
          </p:nvPr>
        </p:nvSpPr>
        <p:spPr>
          <a:xfrm>
            <a:off x="1024686" y="1235533"/>
            <a:ext cx="77940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400" dirty="0">
                <a:solidFill>
                  <a:schemeClr val="accent3"/>
                </a:solidFill>
                <a:latin typeface="Roboto Mono"/>
                <a:cs typeface="Arial"/>
              </a:rPr>
              <a:t>Resurce Records</a:t>
            </a:r>
            <a:endParaRPr sz="5400" dirty="0">
              <a:solidFill>
                <a:schemeClr val="accent3"/>
              </a:solidFill>
              <a:latin typeface="Roboto Mono"/>
              <a:cs typeface="Arial"/>
            </a:endParaRPr>
          </a:p>
        </p:txBody>
      </p:sp>
      <p:sp>
        <p:nvSpPr>
          <p:cNvPr id="7" name="Google Shape;419;p26">
            <a:extLst>
              <a:ext uri="{FF2B5EF4-FFF2-40B4-BE49-F238E27FC236}">
                <a16:creationId xmlns:a16="http://schemas.microsoft.com/office/drawing/2014/main" id="{7983E4C8-2FB4-6D61-B685-03921B4569C9}"/>
              </a:ext>
            </a:extLst>
          </p:cNvPr>
          <p:cNvSpPr txBox="1">
            <a:spLocks/>
          </p:cNvSpPr>
          <p:nvPr/>
        </p:nvSpPr>
        <p:spPr>
          <a:xfrm>
            <a:off x="1290435" y="2947998"/>
            <a:ext cx="3746557" cy="612334"/>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it-IT" sz="2000" b="1" dirty="0">
              <a:solidFill>
                <a:schemeClr val="bg2"/>
              </a:solidFill>
              <a:latin typeface="Roboto Mono" pitchFamily="49" charset="0"/>
              <a:ea typeface="Roboto Mono" pitchFamily="49" charset="0"/>
            </a:endParaRPr>
          </a:p>
        </p:txBody>
      </p:sp>
      <p:sp>
        <p:nvSpPr>
          <p:cNvPr id="4" name="Google Shape;419;p26">
            <a:extLst>
              <a:ext uri="{FF2B5EF4-FFF2-40B4-BE49-F238E27FC236}">
                <a16:creationId xmlns:a16="http://schemas.microsoft.com/office/drawing/2014/main" id="{FE7E634F-4BC1-6FE2-A5D7-7DE95DF271A7}"/>
              </a:ext>
            </a:extLst>
          </p:cNvPr>
          <p:cNvSpPr txBox="1">
            <a:spLocks/>
          </p:cNvSpPr>
          <p:nvPr/>
        </p:nvSpPr>
        <p:spPr>
          <a:xfrm>
            <a:off x="1140880" y="2205470"/>
            <a:ext cx="6515610" cy="346740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9pPr>
          </a:lstStyle>
          <a:p>
            <a:pPr marL="342900">
              <a:spcBef>
                <a:spcPts val="2100"/>
              </a:spcBef>
              <a:spcAft>
                <a:spcPts val="2100"/>
              </a:spcAft>
            </a:pPr>
            <a:r>
              <a:rPr lang="it-IT" sz="2000" dirty="0">
                <a:solidFill>
                  <a:schemeClr val="bg2"/>
                </a:solidFill>
                <a:latin typeface="Roboto Mono" pitchFamily="49" charset="0"/>
                <a:ea typeface="Roboto Mono" pitchFamily="49" charset="0"/>
              </a:rPr>
              <a:t>1 record of </a:t>
            </a:r>
            <a:r>
              <a:rPr lang="it-IT" sz="2000" dirty="0" err="1">
                <a:solidFill>
                  <a:schemeClr val="bg2"/>
                </a:solidFill>
                <a:latin typeface="Roboto Mono" pitchFamily="49" charset="0"/>
                <a:ea typeface="Roboto Mono" pitchFamily="49" charset="0"/>
              </a:rPr>
              <a:t>type</a:t>
            </a:r>
            <a:r>
              <a:rPr lang="it-IT" sz="2000" dirty="0">
                <a:solidFill>
                  <a:schemeClr val="bg2"/>
                </a:solidFill>
                <a:latin typeface="Roboto Mono" pitchFamily="49" charset="0"/>
                <a:ea typeface="Roboto Mono" pitchFamily="49" charset="0"/>
              </a:rPr>
              <a:t> SOA</a:t>
            </a:r>
          </a:p>
          <a:p>
            <a:pPr marL="342900">
              <a:spcBef>
                <a:spcPts val="2100"/>
              </a:spcBef>
              <a:spcAft>
                <a:spcPts val="2100"/>
              </a:spcAft>
            </a:pPr>
            <a:r>
              <a:rPr lang="it-IT" sz="2000" dirty="0">
                <a:solidFill>
                  <a:schemeClr val="bg2"/>
                </a:solidFill>
                <a:latin typeface="Roboto Mono" pitchFamily="49" charset="0"/>
                <a:ea typeface="Roboto Mono" pitchFamily="49" charset="0"/>
              </a:rPr>
              <a:t>6 </a:t>
            </a:r>
            <a:r>
              <a:rPr lang="it-IT" sz="2000" dirty="0" err="1">
                <a:solidFill>
                  <a:schemeClr val="bg2"/>
                </a:solidFill>
                <a:latin typeface="Roboto Mono" pitchFamily="49" charset="0"/>
                <a:ea typeface="Roboto Mono" pitchFamily="49" charset="0"/>
              </a:rPr>
              <a:t>records</a:t>
            </a:r>
            <a:r>
              <a:rPr lang="it-IT" sz="2000" dirty="0">
                <a:solidFill>
                  <a:schemeClr val="bg2"/>
                </a:solidFill>
                <a:latin typeface="Roboto Mono" pitchFamily="49" charset="0"/>
                <a:ea typeface="Roboto Mono" pitchFamily="49" charset="0"/>
              </a:rPr>
              <a:t> of </a:t>
            </a:r>
            <a:r>
              <a:rPr lang="it-IT" sz="2000" dirty="0" err="1">
                <a:solidFill>
                  <a:schemeClr val="bg2"/>
                </a:solidFill>
                <a:latin typeface="Roboto Mono" pitchFamily="49" charset="0"/>
                <a:ea typeface="Roboto Mono" pitchFamily="49" charset="0"/>
              </a:rPr>
              <a:t>type</a:t>
            </a:r>
            <a:r>
              <a:rPr lang="it-IT" sz="2000" dirty="0">
                <a:solidFill>
                  <a:schemeClr val="bg2"/>
                </a:solidFill>
                <a:latin typeface="Roboto Mono" pitchFamily="49" charset="0"/>
                <a:ea typeface="Roboto Mono" pitchFamily="49" charset="0"/>
              </a:rPr>
              <a:t> NS</a:t>
            </a:r>
          </a:p>
          <a:p>
            <a:pPr marL="342900">
              <a:spcBef>
                <a:spcPts val="2100"/>
              </a:spcBef>
              <a:spcAft>
                <a:spcPts val="2100"/>
              </a:spcAft>
            </a:pPr>
            <a:r>
              <a:rPr lang="it-IT" sz="2000" dirty="0">
                <a:solidFill>
                  <a:schemeClr val="bg2"/>
                </a:solidFill>
                <a:latin typeface="Roboto Mono" pitchFamily="49" charset="0"/>
                <a:ea typeface="Roboto Mono" pitchFamily="49" charset="0"/>
              </a:rPr>
              <a:t>5 </a:t>
            </a:r>
            <a:r>
              <a:rPr lang="it-IT" sz="2000" dirty="0" err="1">
                <a:solidFill>
                  <a:schemeClr val="bg2"/>
                </a:solidFill>
                <a:latin typeface="Roboto Mono" pitchFamily="49" charset="0"/>
                <a:ea typeface="Roboto Mono" pitchFamily="49" charset="0"/>
              </a:rPr>
              <a:t>records</a:t>
            </a:r>
            <a:r>
              <a:rPr lang="it-IT" sz="2000" dirty="0">
                <a:solidFill>
                  <a:schemeClr val="bg2"/>
                </a:solidFill>
                <a:latin typeface="Roboto Mono" pitchFamily="49" charset="0"/>
                <a:ea typeface="Roboto Mono" pitchFamily="49" charset="0"/>
              </a:rPr>
              <a:t> of </a:t>
            </a:r>
            <a:r>
              <a:rPr lang="it-IT" sz="2000" dirty="0" err="1">
                <a:solidFill>
                  <a:schemeClr val="bg2"/>
                </a:solidFill>
                <a:latin typeface="Roboto Mono" pitchFamily="49" charset="0"/>
                <a:ea typeface="Roboto Mono" pitchFamily="49" charset="0"/>
              </a:rPr>
              <a:t>type</a:t>
            </a:r>
            <a:r>
              <a:rPr lang="it-IT" sz="2000" dirty="0">
                <a:solidFill>
                  <a:schemeClr val="bg2"/>
                </a:solidFill>
                <a:latin typeface="Roboto Mono" pitchFamily="49" charset="0"/>
                <a:ea typeface="Roboto Mono" pitchFamily="49" charset="0"/>
              </a:rPr>
              <a:t> MX</a:t>
            </a:r>
          </a:p>
          <a:p>
            <a:pPr marL="342900">
              <a:spcBef>
                <a:spcPts val="2100"/>
              </a:spcBef>
              <a:spcAft>
                <a:spcPts val="2100"/>
              </a:spcAft>
            </a:pPr>
            <a:r>
              <a:rPr lang="it-IT" sz="2000" dirty="0">
                <a:solidFill>
                  <a:schemeClr val="bg2"/>
                </a:solidFill>
                <a:latin typeface="Roboto Mono" pitchFamily="49" charset="0"/>
                <a:ea typeface="Roboto Mono" pitchFamily="49" charset="0"/>
              </a:rPr>
              <a:t>10 </a:t>
            </a:r>
            <a:r>
              <a:rPr lang="it-IT" sz="2000" dirty="0" err="1">
                <a:solidFill>
                  <a:schemeClr val="bg2"/>
                </a:solidFill>
                <a:latin typeface="Roboto Mono" pitchFamily="49" charset="0"/>
                <a:ea typeface="Roboto Mono" pitchFamily="49" charset="0"/>
              </a:rPr>
              <a:t>records</a:t>
            </a:r>
            <a:r>
              <a:rPr lang="it-IT" sz="2000" dirty="0">
                <a:solidFill>
                  <a:schemeClr val="bg2"/>
                </a:solidFill>
                <a:latin typeface="Roboto Mono" pitchFamily="49" charset="0"/>
                <a:ea typeface="Roboto Mono" pitchFamily="49" charset="0"/>
              </a:rPr>
              <a:t> of </a:t>
            </a:r>
            <a:r>
              <a:rPr lang="it-IT" sz="2000" dirty="0" err="1">
                <a:solidFill>
                  <a:schemeClr val="bg2"/>
                </a:solidFill>
                <a:latin typeface="Roboto Mono" pitchFamily="49" charset="0"/>
                <a:ea typeface="Roboto Mono" pitchFamily="49" charset="0"/>
              </a:rPr>
              <a:t>type</a:t>
            </a:r>
            <a:r>
              <a:rPr lang="it-IT" sz="2000" dirty="0">
                <a:solidFill>
                  <a:schemeClr val="bg2"/>
                </a:solidFill>
                <a:latin typeface="Roboto Mono" pitchFamily="49" charset="0"/>
                <a:ea typeface="Roboto Mono" pitchFamily="49" charset="0"/>
              </a:rPr>
              <a:t> A</a:t>
            </a:r>
            <a:endParaRPr lang="en-GB" sz="2000" dirty="0">
              <a:solidFill>
                <a:schemeClr val="bg2"/>
              </a:solidFill>
              <a:latin typeface="Roboto Mono" pitchFamily="49" charset="0"/>
              <a:ea typeface="Roboto Mono" pitchFamily="49" charset="0"/>
            </a:endParaRPr>
          </a:p>
        </p:txBody>
      </p:sp>
    </p:spTree>
    <p:extLst>
      <p:ext uri="{BB962C8B-B14F-4D97-AF65-F5344CB8AC3E}">
        <p14:creationId xmlns:p14="http://schemas.microsoft.com/office/powerpoint/2010/main" val="3710489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31"/>
          <p:cNvSpPr txBox="1">
            <a:spLocks noGrp="1"/>
          </p:cNvSpPr>
          <p:nvPr>
            <p:ph type="body" idx="1"/>
          </p:nvPr>
        </p:nvSpPr>
        <p:spPr>
          <a:xfrm>
            <a:off x="1653300" y="4052849"/>
            <a:ext cx="8894400" cy="1009007"/>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100" dirty="0">
                <a:solidFill>
                  <a:schemeClr val="accent3"/>
                </a:solidFill>
              </a:rPr>
              <a:t>&lt;p&gt; </a:t>
            </a:r>
            <a:r>
              <a:rPr lang="en-US" dirty="0"/>
              <a:t>DNS is vital for the Internet, so protecting it from DDoS and any other type of attack is crucial. </a:t>
            </a:r>
            <a:r>
              <a:rPr lang="en" sz="2100" dirty="0">
                <a:solidFill>
                  <a:schemeClr val="accent3"/>
                </a:solidFill>
              </a:rPr>
              <a:t>&lt;/p&gt;</a:t>
            </a:r>
            <a:endParaRPr dirty="0">
              <a:solidFill>
                <a:schemeClr val="accent3"/>
              </a:solidFill>
            </a:endParaRPr>
          </a:p>
        </p:txBody>
      </p:sp>
      <p:sp>
        <p:nvSpPr>
          <p:cNvPr id="458" name="Google Shape;458;p31"/>
          <p:cNvSpPr txBox="1">
            <a:spLocks noGrp="1"/>
          </p:cNvSpPr>
          <p:nvPr>
            <p:ph type="title"/>
          </p:nvPr>
        </p:nvSpPr>
        <p:spPr>
          <a:xfrm>
            <a:off x="3659300" y="2041675"/>
            <a:ext cx="6730800" cy="1575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800" dirty="0"/>
              <a:t>Mechanisms for </a:t>
            </a:r>
            <a:r>
              <a:rPr lang="en" sz="6800" dirty="0">
                <a:solidFill>
                  <a:schemeClr val="accent3"/>
                </a:solidFill>
              </a:rPr>
              <a:t>MITIGATION </a:t>
            </a:r>
            <a:endParaRPr sz="6800" dirty="0">
              <a:solidFill>
                <a:schemeClr val="accent3"/>
              </a:solidFill>
            </a:endParaRPr>
          </a:p>
        </p:txBody>
      </p:sp>
      <p:sp>
        <p:nvSpPr>
          <p:cNvPr id="459" name="Google Shape;459;p31"/>
          <p:cNvSpPr/>
          <p:nvPr/>
        </p:nvSpPr>
        <p:spPr>
          <a:xfrm>
            <a:off x="1663550" y="2130577"/>
            <a:ext cx="1858156" cy="1486099"/>
          </a:xfrm>
          <a:prstGeom prst="rect">
            <a:avLst/>
          </a:prstGeom>
        </p:spPr>
        <p:txBody>
          <a:bodyPr>
            <a:prstTxWarp prst="textPlain">
              <a:avLst/>
            </a:prstTxWarp>
          </a:bodyPr>
          <a:lstStyle/>
          <a:p>
            <a:pPr lvl="0" algn="ctr"/>
            <a:r>
              <a:rPr b="1" i="0" dirty="0">
                <a:ln>
                  <a:noFill/>
                </a:ln>
                <a:solidFill>
                  <a:schemeClr val="accent3"/>
                </a:solidFill>
                <a:latin typeface="Roboto Mono"/>
              </a:rPr>
              <a:t>0</a:t>
            </a:r>
            <a:r>
              <a:rPr lang="it-IT" b="1" i="0" dirty="0">
                <a:ln>
                  <a:noFill/>
                </a:ln>
                <a:solidFill>
                  <a:schemeClr val="accent3"/>
                </a:solidFill>
                <a:latin typeface="Roboto Mono"/>
              </a:rPr>
              <a:t>6</a:t>
            </a:r>
            <a:endParaRPr b="1" i="0" dirty="0">
              <a:ln>
                <a:noFill/>
              </a:ln>
              <a:solidFill>
                <a:schemeClr val="accent3"/>
              </a:solidFill>
              <a:latin typeface="Roboto Mono"/>
            </a:endParaRPr>
          </a:p>
        </p:txBody>
      </p:sp>
    </p:spTree>
    <p:extLst>
      <p:ext uri="{BB962C8B-B14F-4D97-AF65-F5344CB8AC3E}">
        <p14:creationId xmlns:p14="http://schemas.microsoft.com/office/powerpoint/2010/main" val="4110082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27"/>
          <p:cNvSpPr txBox="1">
            <a:spLocks noGrp="1"/>
          </p:cNvSpPr>
          <p:nvPr>
            <p:ph type="title"/>
          </p:nvPr>
        </p:nvSpPr>
        <p:spPr>
          <a:xfrm>
            <a:off x="1273073" y="622928"/>
            <a:ext cx="44252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3600" dirty="0">
                <a:solidFill>
                  <a:schemeClr val="accent1"/>
                </a:solidFill>
                <a:latin typeface="Roboto" panose="02000000000000000000" pitchFamily="2" charset="0"/>
                <a:ea typeface="Roboto" panose="02000000000000000000" pitchFamily="2" charset="0"/>
                <a:cs typeface="Roboto" panose="02000000000000000000" pitchFamily="2" charset="0"/>
              </a:rPr>
              <a:t>Proactive</a:t>
            </a:r>
            <a:r>
              <a:rPr lang="en" sz="3600" dirty="0">
                <a:solidFill>
                  <a:schemeClr val="accent3"/>
                </a:solidFill>
                <a:latin typeface="Roboto" panose="02000000000000000000" pitchFamily="2" charset="0"/>
                <a:ea typeface="Roboto" panose="02000000000000000000" pitchFamily="2" charset="0"/>
                <a:cs typeface="Roboto" panose="02000000000000000000" pitchFamily="2" charset="0"/>
              </a:rPr>
              <a:t> </a:t>
            </a:r>
            <a:r>
              <a:rPr lang="en" sz="3600" dirty="0">
                <a:solidFill>
                  <a:schemeClr val="tx1"/>
                </a:solidFill>
                <a:latin typeface="Roboto" panose="02000000000000000000" pitchFamily="2" charset="0"/>
                <a:ea typeface="Roboto" panose="02000000000000000000" pitchFamily="2" charset="0"/>
                <a:cs typeface="Roboto" panose="02000000000000000000" pitchFamily="2" charset="0"/>
              </a:rPr>
              <a:t>measures</a:t>
            </a:r>
            <a:endParaRPr sz="360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426" name="Google Shape;426;p27"/>
          <p:cNvSpPr txBox="1">
            <a:spLocks noGrp="1"/>
          </p:cNvSpPr>
          <p:nvPr>
            <p:ph type="body" idx="1"/>
          </p:nvPr>
        </p:nvSpPr>
        <p:spPr>
          <a:xfrm>
            <a:off x="1840882" y="2163585"/>
            <a:ext cx="3289582" cy="2858646"/>
          </a:xfrm>
          <a:prstGeom prst="rect">
            <a:avLst/>
          </a:prstGeom>
        </p:spPr>
        <p:txBody>
          <a:bodyPr spcFirstLastPara="1" wrap="square" lIns="121900" tIns="121900" rIns="121900" bIns="121900" anchor="t" anchorCtr="0">
            <a:noAutofit/>
          </a:bodyPr>
          <a:lstStyle/>
          <a:p>
            <a:pPr marL="285750" indent="-285750" algn="ctr">
              <a:spcBef>
                <a:spcPts val="2100"/>
              </a:spcBef>
              <a:spcAft>
                <a:spcPts val="2100"/>
              </a:spcAft>
            </a:pPr>
            <a:r>
              <a:rPr lang="it-IT" sz="2400" b="1" dirty="0"/>
              <a:t>Rate </a:t>
            </a:r>
            <a:r>
              <a:rPr lang="it-IT" sz="2400" b="1" dirty="0" err="1"/>
              <a:t>Limiting</a:t>
            </a:r>
            <a:endParaRPr lang="it-IT" sz="2400" b="1" dirty="0"/>
          </a:p>
          <a:p>
            <a:pPr marL="285750" indent="-285750" algn="ctr">
              <a:spcBef>
                <a:spcPts val="2100"/>
              </a:spcBef>
              <a:spcAft>
                <a:spcPts val="2100"/>
              </a:spcAft>
            </a:pPr>
            <a:r>
              <a:rPr lang="it-IT" sz="2400" b="1" dirty="0" err="1"/>
              <a:t>Trusted</a:t>
            </a:r>
            <a:r>
              <a:rPr lang="it-IT" sz="2400" b="1" dirty="0"/>
              <a:t> Sources</a:t>
            </a:r>
          </a:p>
          <a:p>
            <a:pPr marL="285750" indent="-285750" algn="ctr">
              <a:spcBef>
                <a:spcPts val="2100"/>
              </a:spcBef>
              <a:spcAft>
                <a:spcPts val="2100"/>
              </a:spcAft>
            </a:pPr>
            <a:r>
              <a:rPr lang="it-IT" sz="2400" b="1" dirty="0"/>
              <a:t>Firewall</a:t>
            </a:r>
          </a:p>
        </p:txBody>
      </p:sp>
      <p:sp>
        <p:nvSpPr>
          <p:cNvPr id="3" name="Google Shape;424;p27">
            <a:extLst>
              <a:ext uri="{FF2B5EF4-FFF2-40B4-BE49-F238E27FC236}">
                <a16:creationId xmlns:a16="http://schemas.microsoft.com/office/drawing/2014/main" id="{E4C66B90-A117-A805-7DAA-7DBE5BC72206}"/>
              </a:ext>
            </a:extLst>
          </p:cNvPr>
          <p:cNvSpPr txBox="1">
            <a:spLocks/>
          </p:cNvSpPr>
          <p:nvPr/>
        </p:nvSpPr>
        <p:spPr>
          <a:xfrm>
            <a:off x="6723664" y="622928"/>
            <a:ext cx="4556203"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it-IT" sz="3600" dirty="0" err="1">
                <a:solidFill>
                  <a:schemeClr val="accent3"/>
                </a:solidFill>
                <a:latin typeface="Roboto" panose="02000000000000000000" pitchFamily="2" charset="0"/>
                <a:ea typeface="Roboto" panose="02000000000000000000" pitchFamily="2" charset="0"/>
                <a:cs typeface="Roboto" panose="02000000000000000000" pitchFamily="2" charset="0"/>
              </a:rPr>
              <a:t>Reactive</a:t>
            </a:r>
            <a:r>
              <a:rPr lang="it-IT" sz="3600" dirty="0">
                <a:solidFill>
                  <a:schemeClr val="accent3"/>
                </a:solidFill>
                <a:latin typeface="Roboto" panose="02000000000000000000" pitchFamily="2" charset="0"/>
                <a:ea typeface="Roboto" panose="02000000000000000000" pitchFamily="2" charset="0"/>
                <a:cs typeface="Roboto" panose="02000000000000000000" pitchFamily="2" charset="0"/>
              </a:rPr>
              <a:t> </a:t>
            </a:r>
            <a:r>
              <a:rPr lang="en" sz="3600" dirty="0">
                <a:solidFill>
                  <a:schemeClr val="tx1"/>
                </a:solidFill>
                <a:latin typeface="Roboto" panose="02000000000000000000" pitchFamily="2" charset="0"/>
                <a:ea typeface="Roboto" panose="02000000000000000000" pitchFamily="2" charset="0"/>
                <a:cs typeface="Roboto" panose="02000000000000000000" pitchFamily="2" charset="0"/>
              </a:rPr>
              <a:t>measures</a:t>
            </a:r>
            <a:endParaRPr lang="it-IT" sz="3600" dirty="0">
              <a:solidFill>
                <a:schemeClr val="accent3"/>
              </a:solidFill>
              <a:latin typeface="Roboto" panose="02000000000000000000" pitchFamily="2" charset="0"/>
              <a:ea typeface="Roboto" panose="02000000000000000000" pitchFamily="2" charset="0"/>
              <a:cs typeface="Roboto" panose="02000000000000000000" pitchFamily="2" charset="0"/>
            </a:endParaRPr>
          </a:p>
        </p:txBody>
      </p:sp>
      <p:sp>
        <p:nvSpPr>
          <p:cNvPr id="4" name="Google Shape;426;p27">
            <a:extLst>
              <a:ext uri="{FF2B5EF4-FFF2-40B4-BE49-F238E27FC236}">
                <a16:creationId xmlns:a16="http://schemas.microsoft.com/office/drawing/2014/main" id="{416D7D4F-30FB-E091-B04E-436260D4E326}"/>
              </a:ext>
            </a:extLst>
          </p:cNvPr>
          <p:cNvSpPr txBox="1">
            <a:spLocks/>
          </p:cNvSpPr>
          <p:nvPr/>
        </p:nvSpPr>
        <p:spPr>
          <a:xfrm>
            <a:off x="6723664" y="2163585"/>
            <a:ext cx="4081552" cy="364241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9pPr>
          </a:lstStyle>
          <a:p>
            <a:pPr marL="285750" indent="-285750" algn="ctr">
              <a:spcBef>
                <a:spcPts val="2100"/>
              </a:spcBef>
              <a:spcAft>
                <a:spcPts val="2100"/>
              </a:spcAft>
            </a:pPr>
            <a:r>
              <a:rPr lang="it-IT" sz="2400" b="1" dirty="0"/>
              <a:t>Machine Learning</a:t>
            </a:r>
          </a:p>
          <a:p>
            <a:pPr marL="285750" indent="-285750" algn="ctr">
              <a:spcBef>
                <a:spcPts val="2100"/>
              </a:spcBef>
              <a:spcAft>
                <a:spcPts val="2100"/>
              </a:spcAft>
            </a:pPr>
            <a:r>
              <a:rPr lang="it-IT" sz="2400" b="1" dirty="0" err="1"/>
              <a:t>Anycast</a:t>
            </a:r>
            <a:r>
              <a:rPr lang="it-IT" sz="2400" b="1" dirty="0"/>
              <a:t> </a:t>
            </a:r>
            <a:r>
              <a:rPr lang="it-IT" sz="2400" b="1" dirty="0" err="1"/>
              <a:t>Scheme</a:t>
            </a:r>
            <a:endParaRPr lang="it-IT" sz="2400" b="1" dirty="0"/>
          </a:p>
          <a:p>
            <a:pPr marL="285750" indent="-285750" algn="ctr">
              <a:spcBef>
                <a:spcPts val="2100"/>
              </a:spcBef>
              <a:spcAft>
                <a:spcPts val="2100"/>
              </a:spcAft>
            </a:pPr>
            <a:r>
              <a:rPr lang="it-IT" sz="2400" b="1" dirty="0"/>
              <a:t>Caching </a:t>
            </a:r>
            <a:r>
              <a:rPr lang="it-IT" sz="2400" b="1" dirty="0" err="1"/>
              <a:t>Behavior</a:t>
            </a:r>
            <a:endParaRPr lang="it-IT" sz="2400" b="1"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65" name="Google Shape;565;p38"/>
          <p:cNvSpPr txBox="1">
            <a:spLocks noGrp="1"/>
          </p:cNvSpPr>
          <p:nvPr>
            <p:ph type="title"/>
          </p:nvPr>
        </p:nvSpPr>
        <p:spPr>
          <a:xfrm>
            <a:off x="1115273" y="436400"/>
            <a:ext cx="9707400" cy="866272"/>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sz="4400" dirty="0">
                <a:solidFill>
                  <a:schemeClr val="accent1"/>
                </a:solidFill>
              </a:rPr>
              <a:t>Proactive </a:t>
            </a:r>
            <a:r>
              <a:rPr lang="en" sz="4400" dirty="0">
                <a:solidFill>
                  <a:schemeClr val="tx1"/>
                </a:solidFill>
              </a:rPr>
              <a:t>measures</a:t>
            </a:r>
            <a:endParaRPr sz="4400" dirty="0">
              <a:solidFill>
                <a:schemeClr val="tx1"/>
              </a:solidFill>
            </a:endParaRPr>
          </a:p>
        </p:txBody>
      </p:sp>
      <p:sp>
        <p:nvSpPr>
          <p:cNvPr id="5" name="CasellaDiTesto 4">
            <a:extLst>
              <a:ext uri="{FF2B5EF4-FFF2-40B4-BE49-F238E27FC236}">
                <a16:creationId xmlns:a16="http://schemas.microsoft.com/office/drawing/2014/main" id="{DF84B1A3-33CB-B9FA-92A4-371EC31E0C95}"/>
              </a:ext>
            </a:extLst>
          </p:cNvPr>
          <p:cNvSpPr txBox="1"/>
          <p:nvPr/>
        </p:nvSpPr>
        <p:spPr>
          <a:xfrm>
            <a:off x="1668029" y="2114378"/>
            <a:ext cx="1700941" cy="738664"/>
          </a:xfrm>
          <a:prstGeom prst="rect">
            <a:avLst/>
          </a:prstGeom>
          <a:noFill/>
        </p:spPr>
        <p:txBody>
          <a:bodyPr wrap="square" rtlCol="0">
            <a:spAutoFit/>
          </a:bodyPr>
          <a:lstStyle/>
          <a:p>
            <a:pPr algn="ctr"/>
            <a:r>
              <a:rPr lang="en-US" sz="2100" b="1" dirty="0">
                <a:solidFill>
                  <a:schemeClr val="accent1"/>
                </a:solidFill>
                <a:latin typeface="Roboto Mono"/>
                <a:ea typeface="Roboto Mono"/>
                <a:sym typeface="Roboto Mono"/>
              </a:rPr>
              <a:t>Rate Limiting</a:t>
            </a:r>
          </a:p>
        </p:txBody>
      </p:sp>
      <p:sp>
        <p:nvSpPr>
          <p:cNvPr id="6" name="CasellaDiTesto 5">
            <a:extLst>
              <a:ext uri="{FF2B5EF4-FFF2-40B4-BE49-F238E27FC236}">
                <a16:creationId xmlns:a16="http://schemas.microsoft.com/office/drawing/2014/main" id="{B7197FA5-6226-FDEE-8550-EFF6A3058B53}"/>
              </a:ext>
            </a:extLst>
          </p:cNvPr>
          <p:cNvSpPr txBox="1"/>
          <p:nvPr/>
        </p:nvSpPr>
        <p:spPr>
          <a:xfrm>
            <a:off x="5192279" y="2112568"/>
            <a:ext cx="1700941" cy="738664"/>
          </a:xfrm>
          <a:prstGeom prst="rect">
            <a:avLst/>
          </a:prstGeom>
          <a:noFill/>
        </p:spPr>
        <p:txBody>
          <a:bodyPr wrap="square" rtlCol="0">
            <a:spAutoFit/>
          </a:bodyPr>
          <a:lstStyle>
            <a:defPPr marR="0" lvl="0" algn="l" rtl="0">
              <a:lnSpc>
                <a:spcPct val="100000"/>
              </a:lnSpc>
              <a:spcBef>
                <a:spcPts val="0"/>
              </a:spcBef>
              <a:spcAft>
                <a:spcPts val="0"/>
              </a:spcAft>
            </a:defPPr>
            <a:lvl1pPr algn="ctr">
              <a:defRPr sz="2100" b="1">
                <a:solidFill>
                  <a:schemeClr val="accent3"/>
                </a:solidFill>
                <a:latin typeface="Roboto Mono"/>
                <a:ea typeface="Roboto Mono"/>
              </a:defRPr>
            </a:lvl1pPr>
          </a:lstStyle>
          <a:p>
            <a:r>
              <a:rPr lang="en-US" dirty="0">
                <a:solidFill>
                  <a:schemeClr val="accent2"/>
                </a:solidFill>
                <a:sym typeface="Roboto Mono"/>
              </a:rPr>
              <a:t>Trusted</a:t>
            </a:r>
            <a:r>
              <a:rPr lang="en-US" dirty="0"/>
              <a:t> </a:t>
            </a:r>
            <a:r>
              <a:rPr lang="en-US" dirty="0">
                <a:solidFill>
                  <a:schemeClr val="accent2"/>
                </a:solidFill>
              </a:rPr>
              <a:t>Sources</a:t>
            </a:r>
          </a:p>
        </p:txBody>
      </p:sp>
      <p:sp>
        <p:nvSpPr>
          <p:cNvPr id="7" name="CasellaDiTesto 6">
            <a:extLst>
              <a:ext uri="{FF2B5EF4-FFF2-40B4-BE49-F238E27FC236}">
                <a16:creationId xmlns:a16="http://schemas.microsoft.com/office/drawing/2014/main" id="{B81974EB-593D-2DAB-EE01-37972D46E0C6}"/>
              </a:ext>
            </a:extLst>
          </p:cNvPr>
          <p:cNvSpPr txBox="1"/>
          <p:nvPr/>
        </p:nvSpPr>
        <p:spPr>
          <a:xfrm>
            <a:off x="8716529" y="2266456"/>
            <a:ext cx="1700941" cy="415498"/>
          </a:xfrm>
          <a:prstGeom prst="rect">
            <a:avLst/>
          </a:prstGeom>
          <a:noFill/>
        </p:spPr>
        <p:txBody>
          <a:bodyPr wrap="square" rtlCol="0">
            <a:spAutoFit/>
          </a:bodyPr>
          <a:lstStyle/>
          <a:p>
            <a:pPr algn="ctr"/>
            <a:r>
              <a:rPr lang="en-US" sz="2100" b="1" dirty="0">
                <a:solidFill>
                  <a:schemeClr val="accent3"/>
                </a:solidFill>
                <a:latin typeface="Roboto Mono"/>
                <a:ea typeface="Roboto Mono"/>
              </a:rPr>
              <a:t>Firewall</a:t>
            </a:r>
          </a:p>
        </p:txBody>
      </p:sp>
      <p:sp>
        <p:nvSpPr>
          <p:cNvPr id="11" name="Segnaposto testo 10">
            <a:extLst>
              <a:ext uri="{FF2B5EF4-FFF2-40B4-BE49-F238E27FC236}">
                <a16:creationId xmlns:a16="http://schemas.microsoft.com/office/drawing/2014/main" id="{79D7A773-CF0D-38F4-9AFE-FD194F515E95}"/>
              </a:ext>
            </a:extLst>
          </p:cNvPr>
          <p:cNvSpPr>
            <a:spLocks noGrp="1"/>
          </p:cNvSpPr>
          <p:nvPr>
            <p:ph type="body" idx="4"/>
          </p:nvPr>
        </p:nvSpPr>
        <p:spPr>
          <a:xfrm>
            <a:off x="978063" y="3793670"/>
            <a:ext cx="3080871" cy="2011137"/>
          </a:xfrm>
        </p:spPr>
        <p:txBody>
          <a:bodyPr/>
          <a:lstStyle/>
          <a:p>
            <a:r>
              <a:rPr lang="en-US" dirty="0"/>
              <a:t>Limit N. responses to same I</a:t>
            </a:r>
          </a:p>
          <a:p>
            <a:endParaRPr lang="en-US" dirty="0"/>
          </a:p>
          <a:p>
            <a:r>
              <a:rPr lang="en-US" dirty="0"/>
              <a:t>Reducing reflection effect</a:t>
            </a:r>
          </a:p>
          <a:p>
            <a:pPr marL="120650" indent="0">
              <a:buNone/>
            </a:pPr>
            <a:endParaRPr lang="en-US" dirty="0"/>
          </a:p>
        </p:txBody>
      </p:sp>
      <p:sp>
        <p:nvSpPr>
          <p:cNvPr id="12" name="Segnaposto testo 10">
            <a:extLst>
              <a:ext uri="{FF2B5EF4-FFF2-40B4-BE49-F238E27FC236}">
                <a16:creationId xmlns:a16="http://schemas.microsoft.com/office/drawing/2014/main" id="{076A97EC-A717-884B-6C94-9CD65492CCA2}"/>
              </a:ext>
            </a:extLst>
          </p:cNvPr>
          <p:cNvSpPr txBox="1">
            <a:spLocks/>
          </p:cNvSpPr>
          <p:nvPr/>
        </p:nvSpPr>
        <p:spPr>
          <a:xfrm>
            <a:off x="932941" y="4506599"/>
            <a:ext cx="3080871" cy="925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36550" algn="l" rtl="0">
              <a:lnSpc>
                <a:spcPct val="115000"/>
              </a:lnSpc>
              <a:spcBef>
                <a:spcPts val="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1pPr>
            <a:lvl2pPr marL="914400" marR="0" lvl="1" indent="-336550" algn="l" rtl="0">
              <a:lnSpc>
                <a:spcPct val="115000"/>
              </a:lnSpc>
              <a:spcBef>
                <a:spcPts val="210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2pPr>
            <a:lvl3pPr marL="1371600" marR="0" lvl="2" indent="-336550" algn="l" rtl="0">
              <a:lnSpc>
                <a:spcPct val="115000"/>
              </a:lnSpc>
              <a:spcBef>
                <a:spcPts val="210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3pPr>
            <a:lvl4pPr marL="1828800" marR="0" lvl="3" indent="-336550" algn="l" rtl="0">
              <a:lnSpc>
                <a:spcPct val="115000"/>
              </a:lnSpc>
              <a:spcBef>
                <a:spcPts val="210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4pPr>
            <a:lvl5pPr marL="2286000" marR="0" lvl="4" indent="-336550" algn="l" rtl="0">
              <a:lnSpc>
                <a:spcPct val="115000"/>
              </a:lnSpc>
              <a:spcBef>
                <a:spcPts val="210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5pPr>
            <a:lvl6pPr marL="2743200" marR="0" lvl="5" indent="-336550" algn="l" rtl="0">
              <a:lnSpc>
                <a:spcPct val="115000"/>
              </a:lnSpc>
              <a:spcBef>
                <a:spcPts val="210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6pPr>
            <a:lvl7pPr marL="3200400" marR="0" lvl="6" indent="-336550" algn="l" rtl="0">
              <a:lnSpc>
                <a:spcPct val="115000"/>
              </a:lnSpc>
              <a:spcBef>
                <a:spcPts val="210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7pPr>
            <a:lvl8pPr marL="3657600" marR="0" lvl="7" indent="-336550" algn="l" rtl="0">
              <a:lnSpc>
                <a:spcPct val="115000"/>
              </a:lnSpc>
              <a:spcBef>
                <a:spcPts val="210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8pPr>
            <a:lvl9pPr marL="4114800" marR="0" lvl="8" indent="-336550" algn="l" rtl="0">
              <a:lnSpc>
                <a:spcPct val="115000"/>
              </a:lnSpc>
              <a:spcBef>
                <a:spcPts val="2100"/>
              </a:spcBef>
              <a:spcAft>
                <a:spcPts val="210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9pPr>
          </a:lstStyle>
          <a:p>
            <a:endParaRPr lang="en-US" dirty="0"/>
          </a:p>
        </p:txBody>
      </p:sp>
      <p:sp>
        <p:nvSpPr>
          <p:cNvPr id="16" name="Segnaposto testo 15">
            <a:extLst>
              <a:ext uri="{FF2B5EF4-FFF2-40B4-BE49-F238E27FC236}">
                <a16:creationId xmlns:a16="http://schemas.microsoft.com/office/drawing/2014/main" id="{7C091151-14FB-64EB-DFA9-F78F2DC55F30}"/>
              </a:ext>
            </a:extLst>
          </p:cNvPr>
          <p:cNvSpPr>
            <a:spLocks noGrp="1"/>
          </p:cNvSpPr>
          <p:nvPr>
            <p:ph type="body" idx="5"/>
          </p:nvPr>
        </p:nvSpPr>
        <p:spPr>
          <a:xfrm>
            <a:off x="4582297" y="3505091"/>
            <a:ext cx="2920307" cy="2299716"/>
          </a:xfrm>
        </p:spPr>
        <p:txBody>
          <a:bodyPr/>
          <a:lstStyle/>
          <a:p>
            <a:r>
              <a:rPr lang="en-US" dirty="0"/>
              <a:t>Trusted whitelist</a:t>
            </a:r>
          </a:p>
          <a:p>
            <a:endParaRPr lang="en-US" dirty="0"/>
          </a:p>
          <a:p>
            <a:r>
              <a:rPr lang="en-US" dirty="0"/>
              <a:t>Reduce available IP to spoof</a:t>
            </a:r>
          </a:p>
          <a:p>
            <a:endParaRPr lang="en-US" dirty="0"/>
          </a:p>
          <a:p>
            <a:r>
              <a:rPr lang="en-US" dirty="0"/>
              <a:t>Risk trusted IP to be spoofed</a:t>
            </a:r>
          </a:p>
          <a:p>
            <a:endParaRPr lang="en-US" dirty="0"/>
          </a:p>
          <a:p>
            <a:endParaRPr lang="en-US" dirty="0"/>
          </a:p>
          <a:p>
            <a:endParaRPr lang="en-US" dirty="0"/>
          </a:p>
        </p:txBody>
      </p:sp>
      <p:sp>
        <p:nvSpPr>
          <p:cNvPr id="23" name="Segnaposto testo 15">
            <a:extLst>
              <a:ext uri="{FF2B5EF4-FFF2-40B4-BE49-F238E27FC236}">
                <a16:creationId xmlns:a16="http://schemas.microsoft.com/office/drawing/2014/main" id="{BE1EF721-C193-46D1-20EE-9E1EC25B26B7}"/>
              </a:ext>
            </a:extLst>
          </p:cNvPr>
          <p:cNvSpPr txBox="1">
            <a:spLocks/>
          </p:cNvSpPr>
          <p:nvPr/>
        </p:nvSpPr>
        <p:spPr>
          <a:xfrm>
            <a:off x="8177225" y="3940225"/>
            <a:ext cx="2920307" cy="113274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36550" algn="l" rtl="0">
              <a:lnSpc>
                <a:spcPct val="115000"/>
              </a:lnSpc>
              <a:spcBef>
                <a:spcPts val="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1pPr>
            <a:lvl2pPr marL="914400" marR="0" lvl="1" indent="-336550" algn="l" rtl="0">
              <a:lnSpc>
                <a:spcPct val="115000"/>
              </a:lnSpc>
              <a:spcBef>
                <a:spcPts val="210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2pPr>
            <a:lvl3pPr marL="1371600" marR="0" lvl="2" indent="-336550" algn="l" rtl="0">
              <a:lnSpc>
                <a:spcPct val="115000"/>
              </a:lnSpc>
              <a:spcBef>
                <a:spcPts val="210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3pPr>
            <a:lvl4pPr marL="1828800" marR="0" lvl="3" indent="-336550" algn="l" rtl="0">
              <a:lnSpc>
                <a:spcPct val="115000"/>
              </a:lnSpc>
              <a:spcBef>
                <a:spcPts val="210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4pPr>
            <a:lvl5pPr marL="2286000" marR="0" lvl="4" indent="-336550" algn="l" rtl="0">
              <a:lnSpc>
                <a:spcPct val="115000"/>
              </a:lnSpc>
              <a:spcBef>
                <a:spcPts val="210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5pPr>
            <a:lvl6pPr marL="2743200" marR="0" lvl="5" indent="-336550" algn="l" rtl="0">
              <a:lnSpc>
                <a:spcPct val="115000"/>
              </a:lnSpc>
              <a:spcBef>
                <a:spcPts val="210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6pPr>
            <a:lvl7pPr marL="3200400" marR="0" lvl="6" indent="-336550" algn="l" rtl="0">
              <a:lnSpc>
                <a:spcPct val="115000"/>
              </a:lnSpc>
              <a:spcBef>
                <a:spcPts val="210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7pPr>
            <a:lvl8pPr marL="3657600" marR="0" lvl="7" indent="-336550" algn="l" rtl="0">
              <a:lnSpc>
                <a:spcPct val="115000"/>
              </a:lnSpc>
              <a:spcBef>
                <a:spcPts val="210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8pPr>
            <a:lvl9pPr marL="4114800" marR="0" lvl="8" indent="-336550" algn="l" rtl="0">
              <a:lnSpc>
                <a:spcPct val="115000"/>
              </a:lnSpc>
              <a:spcBef>
                <a:spcPts val="2100"/>
              </a:spcBef>
              <a:spcAft>
                <a:spcPts val="210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9pPr>
          </a:lstStyle>
          <a:p>
            <a:r>
              <a:rPr lang="en-US" dirty="0"/>
              <a:t>Traffic control</a:t>
            </a:r>
          </a:p>
          <a:p>
            <a:endParaRPr lang="en-US" dirty="0"/>
          </a:p>
          <a:p>
            <a:r>
              <a:rPr lang="en-US" dirty="0"/>
              <a:t>Traffic filtering</a:t>
            </a:r>
          </a:p>
          <a:p>
            <a:endParaRPr lang="en-US" dirty="0"/>
          </a:p>
        </p:txBody>
      </p:sp>
    </p:spTree>
    <p:extLst>
      <p:ext uri="{BB962C8B-B14F-4D97-AF65-F5344CB8AC3E}">
        <p14:creationId xmlns:p14="http://schemas.microsoft.com/office/powerpoint/2010/main" val="1147570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 name="CasellaDiTesto 4">
            <a:extLst>
              <a:ext uri="{FF2B5EF4-FFF2-40B4-BE49-F238E27FC236}">
                <a16:creationId xmlns:a16="http://schemas.microsoft.com/office/drawing/2014/main" id="{DF84B1A3-33CB-B9FA-92A4-371EC31E0C95}"/>
              </a:ext>
            </a:extLst>
          </p:cNvPr>
          <p:cNvSpPr txBox="1"/>
          <p:nvPr/>
        </p:nvSpPr>
        <p:spPr>
          <a:xfrm>
            <a:off x="1668029" y="2114378"/>
            <a:ext cx="1700941" cy="738664"/>
          </a:xfrm>
          <a:prstGeom prst="rect">
            <a:avLst/>
          </a:prstGeom>
          <a:noFill/>
        </p:spPr>
        <p:txBody>
          <a:bodyPr wrap="square" rtlCol="0">
            <a:spAutoFit/>
          </a:bodyPr>
          <a:lstStyle/>
          <a:p>
            <a:pPr algn="ctr"/>
            <a:r>
              <a:rPr lang="en-US" sz="2100" b="1" dirty="0">
                <a:solidFill>
                  <a:schemeClr val="accent1"/>
                </a:solidFill>
                <a:latin typeface="Roboto Mono"/>
                <a:ea typeface="Roboto Mono"/>
                <a:sym typeface="Roboto Mono"/>
              </a:rPr>
              <a:t>Anycast Scheme</a:t>
            </a:r>
          </a:p>
        </p:txBody>
      </p:sp>
      <p:sp>
        <p:nvSpPr>
          <p:cNvPr id="6" name="CasellaDiTesto 5">
            <a:extLst>
              <a:ext uri="{FF2B5EF4-FFF2-40B4-BE49-F238E27FC236}">
                <a16:creationId xmlns:a16="http://schemas.microsoft.com/office/drawing/2014/main" id="{B7197FA5-6226-FDEE-8550-EFF6A3058B53}"/>
              </a:ext>
            </a:extLst>
          </p:cNvPr>
          <p:cNvSpPr txBox="1"/>
          <p:nvPr/>
        </p:nvSpPr>
        <p:spPr>
          <a:xfrm>
            <a:off x="5192279" y="2112568"/>
            <a:ext cx="1700941" cy="738664"/>
          </a:xfrm>
          <a:prstGeom prst="rect">
            <a:avLst/>
          </a:prstGeom>
          <a:noFill/>
        </p:spPr>
        <p:txBody>
          <a:bodyPr wrap="square" rtlCol="0">
            <a:spAutoFit/>
          </a:bodyPr>
          <a:lstStyle>
            <a:defPPr marR="0" lvl="0" algn="l" rtl="0">
              <a:lnSpc>
                <a:spcPct val="100000"/>
              </a:lnSpc>
              <a:spcBef>
                <a:spcPts val="0"/>
              </a:spcBef>
              <a:spcAft>
                <a:spcPts val="0"/>
              </a:spcAft>
            </a:defPPr>
            <a:lvl1pPr algn="ctr">
              <a:defRPr sz="2100" b="1">
                <a:solidFill>
                  <a:schemeClr val="accent3"/>
                </a:solidFill>
                <a:latin typeface="Roboto Mono"/>
                <a:ea typeface="Roboto Mono"/>
              </a:defRPr>
            </a:lvl1pPr>
          </a:lstStyle>
          <a:p>
            <a:r>
              <a:rPr lang="en-US" dirty="0">
                <a:solidFill>
                  <a:schemeClr val="accent2"/>
                </a:solidFill>
                <a:sym typeface="Roboto Mono"/>
              </a:rPr>
              <a:t>Machine Learning</a:t>
            </a:r>
            <a:endParaRPr lang="en-US" dirty="0">
              <a:solidFill>
                <a:schemeClr val="accent2"/>
              </a:solidFill>
            </a:endParaRPr>
          </a:p>
        </p:txBody>
      </p:sp>
      <p:sp>
        <p:nvSpPr>
          <p:cNvPr id="7" name="CasellaDiTesto 6">
            <a:extLst>
              <a:ext uri="{FF2B5EF4-FFF2-40B4-BE49-F238E27FC236}">
                <a16:creationId xmlns:a16="http://schemas.microsoft.com/office/drawing/2014/main" id="{B81974EB-593D-2DAB-EE01-37972D46E0C6}"/>
              </a:ext>
            </a:extLst>
          </p:cNvPr>
          <p:cNvSpPr txBox="1"/>
          <p:nvPr/>
        </p:nvSpPr>
        <p:spPr>
          <a:xfrm>
            <a:off x="8742750" y="2112568"/>
            <a:ext cx="1700941" cy="738664"/>
          </a:xfrm>
          <a:prstGeom prst="rect">
            <a:avLst/>
          </a:prstGeom>
          <a:noFill/>
        </p:spPr>
        <p:txBody>
          <a:bodyPr wrap="square" rtlCol="0">
            <a:spAutoFit/>
          </a:bodyPr>
          <a:lstStyle/>
          <a:p>
            <a:pPr algn="ctr"/>
            <a:r>
              <a:rPr lang="en-US" sz="2100" b="1" dirty="0">
                <a:solidFill>
                  <a:schemeClr val="accent3"/>
                </a:solidFill>
                <a:latin typeface="Roboto Mono"/>
                <a:ea typeface="Roboto Mono"/>
              </a:rPr>
              <a:t>Caching Behavior</a:t>
            </a:r>
          </a:p>
        </p:txBody>
      </p:sp>
      <p:sp>
        <p:nvSpPr>
          <p:cNvPr id="11" name="Segnaposto testo 10">
            <a:extLst>
              <a:ext uri="{FF2B5EF4-FFF2-40B4-BE49-F238E27FC236}">
                <a16:creationId xmlns:a16="http://schemas.microsoft.com/office/drawing/2014/main" id="{79D7A773-CF0D-38F4-9AFE-FD194F515E95}"/>
              </a:ext>
            </a:extLst>
          </p:cNvPr>
          <p:cNvSpPr>
            <a:spLocks noGrp="1"/>
          </p:cNvSpPr>
          <p:nvPr>
            <p:ph type="body" idx="4"/>
          </p:nvPr>
        </p:nvSpPr>
        <p:spPr>
          <a:xfrm>
            <a:off x="978063" y="3429000"/>
            <a:ext cx="3080871" cy="2541816"/>
          </a:xfrm>
        </p:spPr>
        <p:txBody>
          <a:bodyPr/>
          <a:lstStyle/>
          <a:p>
            <a:r>
              <a:rPr lang="en-US" dirty="0"/>
              <a:t>Server replication</a:t>
            </a:r>
          </a:p>
          <a:p>
            <a:endParaRPr lang="en-US" dirty="0"/>
          </a:p>
          <a:p>
            <a:r>
              <a:rPr lang="en-US" dirty="0"/>
              <a:t>Traffic distribution (routing)</a:t>
            </a:r>
          </a:p>
          <a:p>
            <a:endParaRPr lang="en-US" dirty="0"/>
          </a:p>
          <a:p>
            <a:r>
              <a:rPr lang="en-US" dirty="0"/>
              <a:t>Hard to push all servers down</a:t>
            </a:r>
          </a:p>
        </p:txBody>
      </p:sp>
      <p:sp>
        <p:nvSpPr>
          <p:cNvPr id="16" name="Segnaposto testo 15">
            <a:extLst>
              <a:ext uri="{FF2B5EF4-FFF2-40B4-BE49-F238E27FC236}">
                <a16:creationId xmlns:a16="http://schemas.microsoft.com/office/drawing/2014/main" id="{7C091151-14FB-64EB-DFA9-F78F2DC55F30}"/>
              </a:ext>
            </a:extLst>
          </p:cNvPr>
          <p:cNvSpPr>
            <a:spLocks noGrp="1"/>
          </p:cNvSpPr>
          <p:nvPr>
            <p:ph type="body" idx="5"/>
          </p:nvPr>
        </p:nvSpPr>
        <p:spPr>
          <a:xfrm>
            <a:off x="4582595" y="3443759"/>
            <a:ext cx="2920307" cy="2299716"/>
          </a:xfrm>
        </p:spPr>
        <p:txBody>
          <a:bodyPr/>
          <a:lstStyle/>
          <a:p>
            <a:r>
              <a:rPr lang="en-US" dirty="0"/>
              <a:t>Classification algorithms (SVM, Neural Networks, Trees)</a:t>
            </a:r>
          </a:p>
          <a:p>
            <a:endParaRPr lang="en-US" dirty="0"/>
          </a:p>
          <a:p>
            <a:r>
              <a:rPr lang="en-US" dirty="0"/>
              <a:t>Vulnerable to adversarial approach (EAD)</a:t>
            </a:r>
          </a:p>
          <a:p>
            <a:endParaRPr lang="en-US" dirty="0"/>
          </a:p>
          <a:p>
            <a:endParaRPr lang="en-US" dirty="0"/>
          </a:p>
        </p:txBody>
      </p:sp>
      <p:sp>
        <p:nvSpPr>
          <p:cNvPr id="23" name="Segnaposto testo 15">
            <a:extLst>
              <a:ext uri="{FF2B5EF4-FFF2-40B4-BE49-F238E27FC236}">
                <a16:creationId xmlns:a16="http://schemas.microsoft.com/office/drawing/2014/main" id="{BE1EF721-C193-46D1-20EE-9E1EC25B26B7}"/>
              </a:ext>
            </a:extLst>
          </p:cNvPr>
          <p:cNvSpPr txBox="1">
            <a:spLocks/>
          </p:cNvSpPr>
          <p:nvPr/>
        </p:nvSpPr>
        <p:spPr>
          <a:xfrm>
            <a:off x="8133068" y="3505091"/>
            <a:ext cx="2920307" cy="197071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36550" algn="l" rtl="0">
              <a:lnSpc>
                <a:spcPct val="115000"/>
              </a:lnSpc>
              <a:spcBef>
                <a:spcPts val="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1pPr>
            <a:lvl2pPr marL="914400" marR="0" lvl="1" indent="-336550" algn="l" rtl="0">
              <a:lnSpc>
                <a:spcPct val="115000"/>
              </a:lnSpc>
              <a:spcBef>
                <a:spcPts val="210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2pPr>
            <a:lvl3pPr marL="1371600" marR="0" lvl="2" indent="-336550" algn="l" rtl="0">
              <a:lnSpc>
                <a:spcPct val="115000"/>
              </a:lnSpc>
              <a:spcBef>
                <a:spcPts val="210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3pPr>
            <a:lvl4pPr marL="1828800" marR="0" lvl="3" indent="-336550" algn="l" rtl="0">
              <a:lnSpc>
                <a:spcPct val="115000"/>
              </a:lnSpc>
              <a:spcBef>
                <a:spcPts val="210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4pPr>
            <a:lvl5pPr marL="2286000" marR="0" lvl="4" indent="-336550" algn="l" rtl="0">
              <a:lnSpc>
                <a:spcPct val="115000"/>
              </a:lnSpc>
              <a:spcBef>
                <a:spcPts val="210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5pPr>
            <a:lvl6pPr marL="2743200" marR="0" lvl="5" indent="-336550" algn="l" rtl="0">
              <a:lnSpc>
                <a:spcPct val="115000"/>
              </a:lnSpc>
              <a:spcBef>
                <a:spcPts val="210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6pPr>
            <a:lvl7pPr marL="3200400" marR="0" lvl="6" indent="-336550" algn="l" rtl="0">
              <a:lnSpc>
                <a:spcPct val="115000"/>
              </a:lnSpc>
              <a:spcBef>
                <a:spcPts val="210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7pPr>
            <a:lvl8pPr marL="3657600" marR="0" lvl="7" indent="-336550" algn="l" rtl="0">
              <a:lnSpc>
                <a:spcPct val="115000"/>
              </a:lnSpc>
              <a:spcBef>
                <a:spcPts val="210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8pPr>
            <a:lvl9pPr marL="4114800" marR="0" lvl="8" indent="-336550" algn="l" rtl="0">
              <a:lnSpc>
                <a:spcPct val="115000"/>
              </a:lnSpc>
              <a:spcBef>
                <a:spcPts val="2100"/>
              </a:spcBef>
              <a:spcAft>
                <a:spcPts val="210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9pPr>
          </a:lstStyle>
          <a:p>
            <a:r>
              <a:rPr lang="en-US" dirty="0"/>
              <a:t>No TTL expired eviction if unavailability</a:t>
            </a:r>
          </a:p>
          <a:p>
            <a:endParaRPr lang="en-US" dirty="0"/>
          </a:p>
          <a:p>
            <a:r>
              <a:rPr lang="en-US" dirty="0"/>
              <a:t>Cached query served even during attack</a:t>
            </a:r>
          </a:p>
          <a:p>
            <a:endParaRPr lang="en-US" dirty="0"/>
          </a:p>
        </p:txBody>
      </p:sp>
      <p:sp>
        <p:nvSpPr>
          <p:cNvPr id="4" name="Google Shape;565;p38">
            <a:extLst>
              <a:ext uri="{FF2B5EF4-FFF2-40B4-BE49-F238E27FC236}">
                <a16:creationId xmlns:a16="http://schemas.microsoft.com/office/drawing/2014/main" id="{8250141F-6CF2-EED0-CAAD-59E1F0EC7076}"/>
              </a:ext>
            </a:extLst>
          </p:cNvPr>
          <p:cNvSpPr txBox="1">
            <a:spLocks/>
          </p:cNvSpPr>
          <p:nvPr/>
        </p:nvSpPr>
        <p:spPr>
          <a:xfrm>
            <a:off x="1115273" y="436400"/>
            <a:ext cx="9707400" cy="86627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pPr algn="ctr"/>
            <a:r>
              <a:rPr lang="it-IT" sz="4400" dirty="0" err="1">
                <a:solidFill>
                  <a:schemeClr val="accent3"/>
                </a:solidFill>
                <a:latin typeface="Roboto Mono"/>
                <a:ea typeface="Roboto Mono"/>
                <a:sym typeface="Roboto Mono"/>
              </a:rPr>
              <a:t>Reactive</a:t>
            </a:r>
            <a:r>
              <a:rPr lang="it-IT" sz="4400" dirty="0">
                <a:solidFill>
                  <a:schemeClr val="accent1"/>
                </a:solidFill>
              </a:rPr>
              <a:t> </a:t>
            </a:r>
            <a:r>
              <a:rPr lang="it-IT" sz="4400" dirty="0" err="1">
                <a:solidFill>
                  <a:schemeClr val="tx1"/>
                </a:solidFill>
              </a:rPr>
              <a:t>measures</a:t>
            </a:r>
            <a:endParaRPr lang="it-IT" sz="4400" dirty="0">
              <a:solidFill>
                <a:schemeClr val="tx1"/>
              </a:solidFill>
            </a:endParaRPr>
          </a:p>
        </p:txBody>
      </p:sp>
    </p:spTree>
    <p:extLst>
      <p:ext uri="{BB962C8B-B14F-4D97-AF65-F5344CB8AC3E}">
        <p14:creationId xmlns:p14="http://schemas.microsoft.com/office/powerpoint/2010/main" val="1523615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25"/>
          <p:cNvSpPr txBox="1">
            <a:spLocks noGrp="1"/>
          </p:cNvSpPr>
          <p:nvPr>
            <p:ph type="body" idx="1"/>
          </p:nvPr>
        </p:nvSpPr>
        <p:spPr>
          <a:xfrm>
            <a:off x="1653300" y="4052850"/>
            <a:ext cx="88944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100" dirty="0">
                <a:solidFill>
                  <a:schemeClr val="accent1"/>
                </a:solidFill>
              </a:rPr>
              <a:t>&lt;p&gt;</a:t>
            </a:r>
            <a:r>
              <a:rPr lang="en" sz="2100" dirty="0">
                <a:solidFill>
                  <a:schemeClr val="accent3"/>
                </a:solidFill>
              </a:rPr>
              <a:t> </a:t>
            </a:r>
            <a:r>
              <a:rPr lang="en" dirty="0"/>
              <a:t>Distributed Denial of Service (DDoS) is a cyber attack aimed at running out of service a given target. </a:t>
            </a:r>
            <a:r>
              <a:rPr lang="en" sz="2100" dirty="0">
                <a:solidFill>
                  <a:schemeClr val="accent1"/>
                </a:solidFill>
              </a:rPr>
              <a:t>&lt;/p&gt;</a:t>
            </a:r>
            <a:endParaRPr dirty="0">
              <a:solidFill>
                <a:schemeClr val="accent1"/>
              </a:solidFill>
            </a:endParaRPr>
          </a:p>
        </p:txBody>
      </p:sp>
      <p:sp>
        <p:nvSpPr>
          <p:cNvPr id="411" name="Google Shape;411;p25"/>
          <p:cNvSpPr txBox="1">
            <a:spLocks noGrp="1"/>
          </p:cNvSpPr>
          <p:nvPr>
            <p:ph type="title"/>
          </p:nvPr>
        </p:nvSpPr>
        <p:spPr>
          <a:xfrm>
            <a:off x="3731490" y="1958191"/>
            <a:ext cx="7345500" cy="1065746"/>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7200" dirty="0"/>
              <a:t>DDoS </a:t>
            </a:r>
            <a:r>
              <a:rPr lang="en" sz="7200" dirty="0">
                <a:solidFill>
                  <a:schemeClr val="accent1"/>
                </a:solidFill>
                <a:latin typeface="Roboto" panose="02000000000000000000" pitchFamily="2" charset="0"/>
                <a:ea typeface="Roboto" panose="02000000000000000000" pitchFamily="2" charset="0"/>
                <a:cs typeface="Roboto" panose="02000000000000000000" pitchFamily="2" charset="0"/>
                <a:sym typeface="Roboto Mono"/>
              </a:rPr>
              <a:t>Attack </a:t>
            </a:r>
            <a:r>
              <a:rPr lang="en" sz="7200" dirty="0">
                <a:sym typeface="Roboto Mono"/>
              </a:rPr>
              <a:t>Types</a:t>
            </a:r>
            <a:r>
              <a:rPr lang="en" sz="7200" dirty="0"/>
              <a:t> </a:t>
            </a:r>
            <a:endParaRPr sz="7200" dirty="0"/>
          </a:p>
        </p:txBody>
      </p:sp>
      <p:sp>
        <p:nvSpPr>
          <p:cNvPr id="412" name="Google Shape;412;p25"/>
          <p:cNvSpPr/>
          <p:nvPr/>
        </p:nvSpPr>
        <p:spPr>
          <a:xfrm>
            <a:off x="1663550" y="2130577"/>
            <a:ext cx="1627849" cy="1486099"/>
          </a:xfrm>
          <a:prstGeom prst="rect">
            <a:avLst/>
          </a:prstGeom>
        </p:spPr>
        <p:txBody>
          <a:bodyPr>
            <a:prstTxWarp prst="textPlain">
              <a:avLst/>
            </a:prstTxWarp>
          </a:bodyPr>
          <a:lstStyle/>
          <a:p>
            <a:pPr lvl="0" algn="ctr"/>
            <a:r>
              <a:rPr b="1" i="0" dirty="0">
                <a:ln>
                  <a:noFill/>
                </a:ln>
                <a:solidFill>
                  <a:schemeClr val="accent1"/>
                </a:solidFill>
                <a:latin typeface="Roboto Mono"/>
              </a:rPr>
              <a:t>01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34"/>
          <p:cNvSpPr/>
          <p:nvPr/>
        </p:nvSpPr>
        <p:spPr>
          <a:xfrm>
            <a:off x="316800" y="194225"/>
            <a:ext cx="11648700" cy="6398100"/>
          </a:xfrm>
          <a:prstGeom prst="roundRect">
            <a:avLst>
              <a:gd name="adj" fmla="val 2468"/>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497" name="Google Shape;497;p34"/>
          <p:cNvPicPr preferRelativeResize="0"/>
          <p:nvPr/>
        </p:nvPicPr>
        <p:blipFill>
          <a:blip r:embed="rId3"/>
          <a:srcRect t="12422" b="12422"/>
          <a:stretch/>
        </p:blipFill>
        <p:spPr>
          <a:xfrm>
            <a:off x="550225" y="802978"/>
            <a:ext cx="5790000" cy="4351500"/>
          </a:xfrm>
          <a:prstGeom prst="roundRect">
            <a:avLst>
              <a:gd name="adj" fmla="val 3224"/>
            </a:avLst>
          </a:prstGeom>
          <a:noFill/>
          <a:ln>
            <a:noFill/>
          </a:ln>
          <a:effectLst>
            <a:outerShdw blurRad="63500" sx="102000" sy="102000" algn="ctr" rotWithShape="0">
              <a:srgbClr val="000000">
                <a:alpha val="9800"/>
              </a:srgbClr>
            </a:outerShdw>
          </a:effectLst>
        </p:spPr>
      </p:pic>
      <p:sp>
        <p:nvSpPr>
          <p:cNvPr id="498" name="Google Shape;498;p34"/>
          <p:cNvSpPr txBox="1">
            <a:spLocks noGrp="1"/>
          </p:cNvSpPr>
          <p:nvPr>
            <p:ph type="title" idx="4294967295"/>
          </p:nvPr>
        </p:nvSpPr>
        <p:spPr>
          <a:xfrm>
            <a:off x="6591400" y="802975"/>
            <a:ext cx="5374200" cy="43515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it-IT" sz="5400" dirty="0"/>
              <a:t>THERE IS </a:t>
            </a:r>
            <a:r>
              <a:rPr lang="it-IT" sz="6000" dirty="0">
                <a:solidFill>
                  <a:schemeClr val="accent3"/>
                </a:solidFill>
              </a:rPr>
              <a:t>PLENTY</a:t>
            </a:r>
            <a:r>
              <a:rPr lang="it-IT" sz="6500" dirty="0"/>
              <a:t> </a:t>
            </a:r>
            <a:r>
              <a:rPr lang="it-IT" sz="6000" dirty="0"/>
              <a:t>OF DDOS </a:t>
            </a:r>
            <a:br>
              <a:rPr lang="it-IT" sz="6000" dirty="0"/>
            </a:br>
            <a:r>
              <a:rPr lang="it-IT" sz="6000" dirty="0"/>
              <a:t>ATTACK </a:t>
            </a:r>
            <a:r>
              <a:rPr lang="it-IT" sz="6000" dirty="0">
                <a:solidFill>
                  <a:schemeClr val="accent3"/>
                </a:solidFill>
              </a:rPr>
              <a:t>TYPES</a:t>
            </a:r>
          </a:p>
        </p:txBody>
      </p:sp>
      <p:sp>
        <p:nvSpPr>
          <p:cNvPr id="499" name="Google Shape;499;p34"/>
          <p:cNvSpPr txBox="1">
            <a:spLocks noGrp="1"/>
          </p:cNvSpPr>
          <p:nvPr>
            <p:ph type="body" idx="4294967295"/>
          </p:nvPr>
        </p:nvSpPr>
        <p:spPr>
          <a:xfrm>
            <a:off x="413996" y="5088835"/>
            <a:ext cx="11129100" cy="1227365"/>
          </a:xfrm>
          <a:prstGeom prst="rect">
            <a:avLst/>
          </a:prstGeom>
        </p:spPr>
        <p:txBody>
          <a:bodyPr spcFirstLastPara="1" wrap="square" lIns="121900" tIns="121900" rIns="121900" bIns="121900" anchor="t" anchorCtr="0">
            <a:noAutofit/>
          </a:bodyPr>
          <a:lstStyle/>
          <a:p>
            <a:pPr marL="0" lvl="0" indent="0" algn="l" rtl="0">
              <a:spcBef>
                <a:spcPts val="2100"/>
              </a:spcBef>
              <a:spcAft>
                <a:spcPts val="0"/>
              </a:spcAft>
              <a:buNone/>
            </a:pPr>
            <a:r>
              <a:rPr lang="en-US" sz="2000" dirty="0"/>
              <a:t>Our interest was in experimenting with a </a:t>
            </a:r>
            <a:r>
              <a:rPr lang="en-US" sz="2000" dirty="0">
                <a:solidFill>
                  <a:schemeClr val="accent1"/>
                </a:solidFill>
                <a:latin typeface="Roboto Mono" pitchFamily="49" charset="0"/>
                <a:ea typeface="Roboto Mono" pitchFamily="49" charset="0"/>
                <a:cs typeface="Roboto"/>
                <a:sym typeface="Roboto"/>
              </a:rPr>
              <a:t>commonly employed</a:t>
            </a:r>
            <a:r>
              <a:rPr lang="en-US" sz="2000" dirty="0"/>
              <a:t> approach in real-world scenarios, as </a:t>
            </a:r>
            <a:r>
              <a:rPr lang="en-US" sz="2000" dirty="0">
                <a:solidFill>
                  <a:schemeClr val="accent3"/>
                </a:solidFill>
                <a:latin typeface="Roboto Mono" pitchFamily="49" charset="0"/>
                <a:ea typeface="Roboto Mono" pitchFamily="49" charset="0"/>
                <a:cs typeface="Roboto"/>
                <a:sym typeface="Roboto"/>
              </a:rPr>
              <a:t>opposed</a:t>
            </a:r>
            <a:r>
              <a:rPr lang="en-US" sz="2000" dirty="0"/>
              <a:t> to </a:t>
            </a:r>
            <a:r>
              <a:rPr lang="en-US" sz="2000" dirty="0">
                <a:solidFill>
                  <a:schemeClr val="accent3"/>
                </a:solidFill>
                <a:latin typeface="Roboto Mono" pitchFamily="49" charset="0"/>
                <a:ea typeface="Roboto Mono" pitchFamily="49" charset="0"/>
                <a:cs typeface="Roboto"/>
              </a:rPr>
              <a:t>sporadic</a:t>
            </a:r>
            <a:r>
              <a:rPr lang="en-US" sz="2000" dirty="0"/>
              <a:t> cases.</a:t>
            </a:r>
          </a:p>
        </p:txBody>
      </p:sp>
      <p:grpSp>
        <p:nvGrpSpPr>
          <p:cNvPr id="500" name="Google Shape;500;p34"/>
          <p:cNvGrpSpPr/>
          <p:nvPr/>
        </p:nvGrpSpPr>
        <p:grpSpPr>
          <a:xfrm>
            <a:off x="704646" y="902484"/>
            <a:ext cx="635280" cy="147600"/>
            <a:chOff x="2147366" y="4139382"/>
            <a:chExt cx="635280" cy="147600"/>
          </a:xfrm>
        </p:grpSpPr>
        <p:sp>
          <p:nvSpPr>
            <p:cNvPr id="501" name="Google Shape;501;p3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2" name="Google Shape;502;p3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3" name="Google Shape;503;p3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04" name="Google Shape;504;p34"/>
          <p:cNvGrpSpPr/>
          <p:nvPr/>
        </p:nvGrpSpPr>
        <p:grpSpPr>
          <a:xfrm>
            <a:off x="413996" y="309734"/>
            <a:ext cx="635280" cy="147600"/>
            <a:chOff x="2147366" y="4139382"/>
            <a:chExt cx="635280" cy="147600"/>
          </a:xfrm>
        </p:grpSpPr>
        <p:sp>
          <p:nvSpPr>
            <p:cNvPr id="505" name="Google Shape;505;p3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6" name="Google Shape;506;p3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7" name="Google Shape;507;p3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3"/>
          <p:cNvSpPr/>
          <p:nvPr/>
        </p:nvSpPr>
        <p:spPr>
          <a:xfrm>
            <a:off x="683259" y="846216"/>
            <a:ext cx="7272300" cy="5033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pic>
        <p:nvPicPr>
          <p:cNvPr id="483" name="Google Shape;483;p33"/>
          <p:cNvPicPr preferRelativeResize="0"/>
          <p:nvPr/>
        </p:nvPicPr>
        <p:blipFill rotWithShape="1">
          <a:blip r:embed="rId3"/>
          <a:srcRect l="1993" t="8727" r="2512" b="295"/>
          <a:stretch/>
        </p:blipFill>
        <p:spPr>
          <a:xfrm>
            <a:off x="5233160" y="2829017"/>
            <a:ext cx="6331240" cy="3409353"/>
          </a:xfrm>
          <a:prstGeom prst="roundRect">
            <a:avLst>
              <a:gd name="adj" fmla="val 4729"/>
            </a:avLst>
          </a:prstGeom>
          <a:noFill/>
          <a:ln>
            <a:noFill/>
          </a:ln>
          <a:effectLst>
            <a:outerShdw blurRad="63500" sx="102000" sy="102000" algn="ctr" rotWithShape="0">
              <a:srgbClr val="000000">
                <a:alpha val="9800"/>
              </a:srgbClr>
            </a:outerShdw>
          </a:effectLst>
        </p:spPr>
      </p:pic>
      <p:grpSp>
        <p:nvGrpSpPr>
          <p:cNvPr id="484" name="Google Shape;484;p33"/>
          <p:cNvGrpSpPr/>
          <p:nvPr/>
        </p:nvGrpSpPr>
        <p:grpSpPr>
          <a:xfrm>
            <a:off x="5367912" y="2938266"/>
            <a:ext cx="693284" cy="168491"/>
            <a:chOff x="2147366" y="4139382"/>
            <a:chExt cx="635280" cy="147600"/>
          </a:xfrm>
        </p:grpSpPr>
        <p:sp>
          <p:nvSpPr>
            <p:cNvPr id="485" name="Google Shape;485;p33"/>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6" name="Google Shape;486;p33"/>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7" name="Google Shape;487;p33"/>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8" name="Google Shape;488;p33"/>
          <p:cNvGrpSpPr/>
          <p:nvPr/>
        </p:nvGrpSpPr>
        <p:grpSpPr>
          <a:xfrm>
            <a:off x="780846" y="978684"/>
            <a:ext cx="635280" cy="147600"/>
            <a:chOff x="2147366" y="4139382"/>
            <a:chExt cx="635280" cy="147600"/>
          </a:xfrm>
        </p:grpSpPr>
        <p:sp>
          <p:nvSpPr>
            <p:cNvPr id="489" name="Google Shape;489;p33"/>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0" name="Google Shape;490;p33"/>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1" name="Google Shape;491;p33"/>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 name="Google Shape;417;p26">
            <a:extLst>
              <a:ext uri="{FF2B5EF4-FFF2-40B4-BE49-F238E27FC236}">
                <a16:creationId xmlns:a16="http://schemas.microsoft.com/office/drawing/2014/main" id="{C8C7F280-8680-AACA-2F18-3DE655D416D6}"/>
              </a:ext>
            </a:extLst>
          </p:cNvPr>
          <p:cNvSpPr txBox="1">
            <a:spLocks noGrp="1"/>
          </p:cNvSpPr>
          <p:nvPr>
            <p:ph type="title"/>
          </p:nvPr>
        </p:nvSpPr>
        <p:spPr>
          <a:xfrm>
            <a:off x="1024686" y="1235533"/>
            <a:ext cx="77940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4800" dirty="0"/>
              <a:t>DID YOU </a:t>
            </a:r>
            <a:r>
              <a:rPr lang="en" sz="6000" dirty="0">
                <a:solidFill>
                  <a:schemeClr val="accent3"/>
                </a:solidFill>
              </a:rPr>
              <a:t>KNOW?</a:t>
            </a:r>
            <a:endParaRPr sz="6000" dirty="0">
              <a:solidFill>
                <a:schemeClr val="accent3"/>
              </a:solidFill>
            </a:endParaRPr>
          </a:p>
        </p:txBody>
      </p:sp>
      <p:sp>
        <p:nvSpPr>
          <p:cNvPr id="7" name="Google Shape;419;p26">
            <a:extLst>
              <a:ext uri="{FF2B5EF4-FFF2-40B4-BE49-F238E27FC236}">
                <a16:creationId xmlns:a16="http://schemas.microsoft.com/office/drawing/2014/main" id="{7983E4C8-2FB4-6D61-B685-03921B4569C9}"/>
              </a:ext>
            </a:extLst>
          </p:cNvPr>
          <p:cNvSpPr txBox="1">
            <a:spLocks/>
          </p:cNvSpPr>
          <p:nvPr/>
        </p:nvSpPr>
        <p:spPr>
          <a:xfrm>
            <a:off x="1290435" y="2947998"/>
            <a:ext cx="3746557" cy="612334"/>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2000" b="1" dirty="0" err="1">
                <a:solidFill>
                  <a:schemeClr val="bg2"/>
                </a:solidFill>
                <a:latin typeface="Roboto Mono" pitchFamily="49" charset="0"/>
                <a:ea typeface="Roboto Mono" pitchFamily="49" charset="0"/>
              </a:rPr>
              <a:t>DDoS</a:t>
            </a:r>
            <a:r>
              <a:rPr lang="it-IT" sz="2000" b="1" dirty="0">
                <a:solidFill>
                  <a:schemeClr val="bg2"/>
                </a:solidFill>
                <a:latin typeface="Roboto Mono" pitchFamily="49" charset="0"/>
                <a:ea typeface="Roboto Mono" pitchFamily="49" charset="0"/>
              </a:rPr>
              <a:t> </a:t>
            </a:r>
            <a:r>
              <a:rPr lang="it-IT" sz="2000" b="1" dirty="0" err="1">
                <a:solidFill>
                  <a:schemeClr val="bg2"/>
                </a:solidFill>
                <a:latin typeface="Roboto Mono" pitchFamily="49" charset="0"/>
                <a:ea typeface="Roboto Mono" pitchFamily="49" charset="0"/>
              </a:rPr>
              <a:t>involving</a:t>
            </a:r>
            <a:r>
              <a:rPr lang="it-IT" sz="2000" b="1" dirty="0">
                <a:solidFill>
                  <a:schemeClr val="bg2"/>
                </a:solidFill>
                <a:latin typeface="Roboto Mono" pitchFamily="49" charset="0"/>
                <a:ea typeface="Roboto Mono" pitchFamily="49" charset="0"/>
              </a:rPr>
              <a:t> DNS:</a:t>
            </a:r>
            <a:br>
              <a:rPr lang="it-IT" sz="2000" b="1" dirty="0">
                <a:solidFill>
                  <a:schemeClr val="bg2"/>
                </a:solidFill>
                <a:latin typeface="Roboto Mono" pitchFamily="49" charset="0"/>
                <a:ea typeface="Roboto Mono" pitchFamily="49" charset="0"/>
              </a:rPr>
            </a:br>
            <a:br>
              <a:rPr lang="it-IT" sz="2000" b="1" dirty="0">
                <a:solidFill>
                  <a:schemeClr val="bg2"/>
                </a:solidFill>
                <a:latin typeface="Roboto Mono" pitchFamily="49" charset="0"/>
                <a:ea typeface="Roboto Mono" pitchFamily="49" charset="0"/>
              </a:rPr>
            </a:br>
            <a:endParaRPr lang="it-IT" sz="2000" b="1" dirty="0">
              <a:solidFill>
                <a:schemeClr val="bg2"/>
              </a:solidFill>
              <a:latin typeface="Roboto Mono" pitchFamily="49" charset="0"/>
              <a:ea typeface="Roboto Mono" pitchFamily="49" charset="0"/>
            </a:endParaRPr>
          </a:p>
        </p:txBody>
      </p:sp>
      <p:sp>
        <p:nvSpPr>
          <p:cNvPr id="8" name="Google Shape;419;p26">
            <a:extLst>
              <a:ext uri="{FF2B5EF4-FFF2-40B4-BE49-F238E27FC236}">
                <a16:creationId xmlns:a16="http://schemas.microsoft.com/office/drawing/2014/main" id="{98C7A0C1-23E8-968B-7F8C-6DC24FD0CF3A}"/>
              </a:ext>
            </a:extLst>
          </p:cNvPr>
          <p:cNvSpPr txBox="1">
            <a:spLocks/>
          </p:cNvSpPr>
          <p:nvPr/>
        </p:nvSpPr>
        <p:spPr>
          <a:xfrm>
            <a:off x="1321841" y="3560331"/>
            <a:ext cx="3746557" cy="221883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9pPr>
          </a:lstStyle>
          <a:p>
            <a:pPr marL="285750" indent="-285750"/>
            <a:r>
              <a:rPr lang="it-IT" dirty="0">
                <a:solidFill>
                  <a:schemeClr val="bg2"/>
                </a:solidFill>
                <a:latin typeface="Roboto Mono" pitchFamily="49" charset="0"/>
                <a:ea typeface="Roboto Mono" pitchFamily="49" charset="0"/>
              </a:rPr>
              <a:t>DNS Query Flood</a:t>
            </a:r>
          </a:p>
          <a:p>
            <a:pPr marL="285750" indent="-285750"/>
            <a:r>
              <a:rPr lang="it-IT" dirty="0">
                <a:solidFill>
                  <a:schemeClr val="bg2"/>
                </a:solidFill>
                <a:latin typeface="Roboto Mono" pitchFamily="49" charset="0"/>
                <a:ea typeface="Roboto Mono" pitchFamily="49" charset="0"/>
              </a:rPr>
              <a:t>TCP Flood</a:t>
            </a:r>
          </a:p>
          <a:p>
            <a:pPr marL="285750" indent="-285750"/>
            <a:r>
              <a:rPr lang="it-IT" dirty="0">
                <a:solidFill>
                  <a:schemeClr val="bg2"/>
                </a:solidFill>
                <a:latin typeface="Roboto Mono" pitchFamily="49" charset="0"/>
                <a:ea typeface="Roboto Mono" pitchFamily="49" charset="0"/>
              </a:rPr>
              <a:t>DNS </a:t>
            </a:r>
            <a:r>
              <a:rPr lang="it-IT" dirty="0" err="1">
                <a:solidFill>
                  <a:schemeClr val="bg2"/>
                </a:solidFill>
                <a:latin typeface="Roboto Mono" pitchFamily="49" charset="0"/>
                <a:ea typeface="Roboto Mono" pitchFamily="49" charset="0"/>
              </a:rPr>
              <a:t>Reflection</a:t>
            </a:r>
            <a:r>
              <a:rPr lang="it-IT" dirty="0">
                <a:solidFill>
                  <a:schemeClr val="bg2"/>
                </a:solidFill>
                <a:latin typeface="Roboto Mono" pitchFamily="49" charset="0"/>
                <a:ea typeface="Roboto Mono" pitchFamily="49" charset="0"/>
              </a:rPr>
              <a:t> and </a:t>
            </a:r>
            <a:r>
              <a:rPr lang="it-IT" dirty="0" err="1">
                <a:solidFill>
                  <a:schemeClr val="bg2"/>
                </a:solidFill>
                <a:latin typeface="Roboto Mono" pitchFamily="49" charset="0"/>
                <a:ea typeface="Roboto Mono" pitchFamily="49" charset="0"/>
              </a:rPr>
              <a:t>Amplification</a:t>
            </a:r>
            <a:r>
              <a:rPr lang="it-IT" dirty="0">
                <a:solidFill>
                  <a:schemeClr val="bg2"/>
                </a:solidFill>
                <a:latin typeface="Roboto Mono" pitchFamily="49" charset="0"/>
                <a:ea typeface="Roboto Mono" pitchFamily="49" charset="0"/>
              </a:rPr>
              <a:t> </a:t>
            </a:r>
            <a:br>
              <a:rPr lang="it-IT" dirty="0">
                <a:solidFill>
                  <a:schemeClr val="bg2"/>
                </a:solidFill>
                <a:latin typeface="Roboto Mono" pitchFamily="49" charset="0"/>
                <a:ea typeface="Roboto Mono" pitchFamily="49" charset="0"/>
              </a:rPr>
            </a:br>
            <a:endParaRPr lang="it-IT" dirty="0">
              <a:solidFill>
                <a:schemeClr val="bg2"/>
              </a:solidFill>
              <a:latin typeface="Roboto Mono" pitchFamily="49" charset="0"/>
              <a:ea typeface="Roboto Mono" pitchFamily="49" charset="0"/>
            </a:endParaRPr>
          </a:p>
        </p:txBody>
      </p:sp>
      <p:sp>
        <p:nvSpPr>
          <p:cNvPr id="3" name="Google Shape;418;p26">
            <a:extLst>
              <a:ext uri="{FF2B5EF4-FFF2-40B4-BE49-F238E27FC236}">
                <a16:creationId xmlns:a16="http://schemas.microsoft.com/office/drawing/2014/main" id="{4ED45DBB-ED7C-A20E-CFC7-B48152D5951B}"/>
              </a:ext>
            </a:extLst>
          </p:cNvPr>
          <p:cNvSpPr txBox="1">
            <a:spLocks/>
          </p:cNvSpPr>
          <p:nvPr/>
        </p:nvSpPr>
        <p:spPr>
          <a:xfrm>
            <a:off x="780846" y="2031984"/>
            <a:ext cx="6711002" cy="717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9pPr>
          </a:lstStyle>
          <a:p>
            <a:pPr marL="0" indent="0" algn="ctr">
              <a:spcAft>
                <a:spcPts val="2100"/>
              </a:spcAft>
            </a:pPr>
            <a:r>
              <a:rPr lang="en" b="0" dirty="0">
                <a:solidFill>
                  <a:schemeClr val="accent3"/>
                </a:solidFill>
              </a:rPr>
              <a:t>&lt;p&gt;</a:t>
            </a:r>
            <a:r>
              <a:rPr lang="en" b="0" dirty="0"/>
              <a:t> </a:t>
            </a:r>
            <a:r>
              <a:rPr lang="it-IT" dirty="0"/>
              <a:t>1/3 of </a:t>
            </a:r>
            <a:r>
              <a:rPr lang="it-IT" dirty="0" err="1"/>
              <a:t>all</a:t>
            </a:r>
            <a:r>
              <a:rPr lang="it-IT" dirty="0"/>
              <a:t> </a:t>
            </a:r>
            <a:r>
              <a:rPr lang="it-IT" dirty="0" err="1"/>
              <a:t>DDoS</a:t>
            </a:r>
            <a:r>
              <a:rPr lang="it-IT" dirty="0"/>
              <a:t> </a:t>
            </a:r>
            <a:r>
              <a:rPr lang="it-IT" dirty="0" err="1"/>
              <a:t>attacks</a:t>
            </a:r>
            <a:r>
              <a:rPr lang="it-IT" dirty="0"/>
              <a:t> are DNS-</a:t>
            </a:r>
            <a:r>
              <a:rPr lang="it-IT" dirty="0" err="1"/>
              <a:t>based</a:t>
            </a:r>
            <a:r>
              <a:rPr lang="it-IT" dirty="0"/>
              <a:t>. </a:t>
            </a:r>
            <a:r>
              <a:rPr lang="en" b="0" dirty="0">
                <a:solidFill>
                  <a:schemeClr val="accent3"/>
                </a:solidFill>
              </a:rPr>
              <a:t>&lt;p&gt;</a:t>
            </a:r>
            <a:r>
              <a:rPr lang="en" b="0" dirty="0"/>
              <a:t> </a:t>
            </a:r>
            <a:endParaRPr lang="it-IT" dirty="0"/>
          </a:p>
        </p:txBody>
      </p:sp>
    </p:spTree>
    <p:extLst>
      <p:ext uri="{BB962C8B-B14F-4D97-AF65-F5344CB8AC3E}">
        <p14:creationId xmlns:p14="http://schemas.microsoft.com/office/powerpoint/2010/main" val="1318080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26"/>
          <p:cNvSpPr txBox="1">
            <a:spLocks noGrp="1"/>
          </p:cNvSpPr>
          <p:nvPr>
            <p:ph type="title"/>
          </p:nvPr>
        </p:nvSpPr>
        <p:spPr>
          <a:xfrm>
            <a:off x="1201000" y="1213456"/>
            <a:ext cx="77940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4800" dirty="0">
                <a:solidFill>
                  <a:schemeClr val="tx1"/>
                </a:solidFill>
              </a:rPr>
              <a:t>DNS Query </a:t>
            </a:r>
            <a:r>
              <a:rPr lang="en" sz="4800" dirty="0">
                <a:solidFill>
                  <a:schemeClr val="accent1"/>
                </a:solidFill>
                <a:latin typeface="Roboto" panose="02000000000000000000" pitchFamily="2" charset="0"/>
                <a:ea typeface="Roboto" panose="02000000000000000000" pitchFamily="2" charset="0"/>
                <a:cs typeface="Roboto" panose="02000000000000000000" pitchFamily="2" charset="0"/>
              </a:rPr>
              <a:t>Flood</a:t>
            </a:r>
            <a:endParaRPr sz="4800" dirty="0">
              <a:solidFill>
                <a:schemeClr val="accent1"/>
              </a:solidFill>
              <a:latin typeface="Roboto" panose="02000000000000000000" pitchFamily="2" charset="0"/>
              <a:ea typeface="Roboto" panose="02000000000000000000" pitchFamily="2" charset="0"/>
              <a:cs typeface="Roboto" panose="02000000000000000000" pitchFamily="2" charset="0"/>
            </a:endParaRPr>
          </a:p>
        </p:txBody>
      </p:sp>
      <p:sp>
        <p:nvSpPr>
          <p:cNvPr id="5" name="Sottotitolo 4">
            <a:extLst>
              <a:ext uri="{FF2B5EF4-FFF2-40B4-BE49-F238E27FC236}">
                <a16:creationId xmlns:a16="http://schemas.microsoft.com/office/drawing/2014/main" id="{DDBA7A11-5B52-0490-B253-CDF84CFFB8BF}"/>
              </a:ext>
            </a:extLst>
          </p:cNvPr>
          <p:cNvSpPr>
            <a:spLocks noGrp="1"/>
          </p:cNvSpPr>
          <p:nvPr>
            <p:ph type="subTitle" idx="1"/>
          </p:nvPr>
        </p:nvSpPr>
        <p:spPr>
          <a:xfrm>
            <a:off x="1081963" y="2022448"/>
            <a:ext cx="7794000" cy="717900"/>
          </a:xfrm>
        </p:spPr>
        <p:txBody>
          <a:bodyPr/>
          <a:lstStyle/>
          <a:p>
            <a:r>
              <a:rPr lang="en-US" sz="2400" dirty="0"/>
              <a:t>Specifics</a:t>
            </a:r>
          </a:p>
        </p:txBody>
      </p:sp>
      <p:sp>
        <p:nvSpPr>
          <p:cNvPr id="8" name="Sottotitolo 4">
            <a:extLst>
              <a:ext uri="{FF2B5EF4-FFF2-40B4-BE49-F238E27FC236}">
                <a16:creationId xmlns:a16="http://schemas.microsoft.com/office/drawing/2014/main" id="{F5FBD590-2AD0-651F-7E1C-659576E94810}"/>
              </a:ext>
            </a:extLst>
          </p:cNvPr>
          <p:cNvSpPr txBox="1">
            <a:spLocks/>
          </p:cNvSpPr>
          <p:nvPr/>
        </p:nvSpPr>
        <p:spPr>
          <a:xfrm>
            <a:off x="1081963" y="2785840"/>
            <a:ext cx="7794000" cy="717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9pPr>
          </a:lstStyle>
          <a:p>
            <a:r>
              <a:rPr lang="en-US" dirty="0"/>
              <a:t>Goal: </a:t>
            </a:r>
            <a:r>
              <a:rPr lang="en-US" b="0" dirty="0"/>
              <a:t>Exhausting target’s resources</a:t>
            </a:r>
            <a:endParaRPr lang="en-US" dirty="0"/>
          </a:p>
        </p:txBody>
      </p:sp>
      <p:sp>
        <p:nvSpPr>
          <p:cNvPr id="9" name="Sottotitolo 4">
            <a:extLst>
              <a:ext uri="{FF2B5EF4-FFF2-40B4-BE49-F238E27FC236}">
                <a16:creationId xmlns:a16="http://schemas.microsoft.com/office/drawing/2014/main" id="{28C0E11C-D0B0-907F-9740-16979CF0D955}"/>
              </a:ext>
            </a:extLst>
          </p:cNvPr>
          <p:cNvSpPr txBox="1">
            <a:spLocks/>
          </p:cNvSpPr>
          <p:nvPr/>
        </p:nvSpPr>
        <p:spPr>
          <a:xfrm>
            <a:off x="1081962" y="3395440"/>
            <a:ext cx="8813151" cy="717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9pPr>
          </a:lstStyle>
          <a:p>
            <a:r>
              <a:rPr lang="en-US" dirty="0"/>
              <a:t>How: </a:t>
            </a:r>
            <a:r>
              <a:rPr lang="en-US" b="0" dirty="0"/>
              <a:t>Sending DNS queries directly to target (botnet)</a:t>
            </a:r>
            <a:endParaRPr lang="en-US" dirty="0"/>
          </a:p>
        </p:txBody>
      </p:sp>
      <p:sp>
        <p:nvSpPr>
          <p:cNvPr id="10" name="Sottotitolo 4">
            <a:extLst>
              <a:ext uri="{FF2B5EF4-FFF2-40B4-BE49-F238E27FC236}">
                <a16:creationId xmlns:a16="http://schemas.microsoft.com/office/drawing/2014/main" id="{29C1BCF8-4FB4-146D-9F70-F8121272E659}"/>
              </a:ext>
            </a:extLst>
          </p:cNvPr>
          <p:cNvSpPr txBox="1">
            <a:spLocks/>
          </p:cNvSpPr>
          <p:nvPr/>
        </p:nvSpPr>
        <p:spPr>
          <a:xfrm>
            <a:off x="1081961" y="4023775"/>
            <a:ext cx="8813151" cy="717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9pPr>
          </a:lstStyle>
          <a:p>
            <a:r>
              <a:rPr lang="en-US" dirty="0"/>
              <a:t>Target: </a:t>
            </a:r>
            <a:r>
              <a:rPr lang="en-US" b="0" dirty="0"/>
              <a:t>Recursive server or Authoritative server</a:t>
            </a:r>
            <a:endParaRPr lang="en-US" dirty="0"/>
          </a:p>
        </p:txBody>
      </p:sp>
      <p:sp>
        <p:nvSpPr>
          <p:cNvPr id="4" name="CasellaDiTesto 3">
            <a:extLst>
              <a:ext uri="{FF2B5EF4-FFF2-40B4-BE49-F238E27FC236}">
                <a16:creationId xmlns:a16="http://schemas.microsoft.com/office/drawing/2014/main" id="{A16F71F5-F9AB-271D-3DEB-335341EE881E}"/>
              </a:ext>
            </a:extLst>
          </p:cNvPr>
          <p:cNvSpPr txBox="1"/>
          <p:nvPr/>
        </p:nvSpPr>
        <p:spPr>
          <a:xfrm>
            <a:off x="1943098" y="4898083"/>
            <a:ext cx="4794584" cy="338554"/>
          </a:xfrm>
          <a:prstGeom prst="rect">
            <a:avLst/>
          </a:prstGeom>
          <a:noFill/>
        </p:spPr>
        <p:txBody>
          <a:bodyPr wrap="square">
            <a:spAutoFit/>
          </a:bodyPr>
          <a:lstStyle/>
          <a:p>
            <a:r>
              <a:rPr lang="en-US" sz="1600" b="1" dirty="0">
                <a:solidFill>
                  <a:schemeClr val="bg2"/>
                </a:solidFill>
                <a:latin typeface="Roboto Mono" pitchFamily="49" charset="0"/>
                <a:ea typeface="Roboto Mono" pitchFamily="49" charset="0"/>
              </a:rPr>
              <a:t>Trick:</a:t>
            </a:r>
            <a:r>
              <a:rPr lang="en-US" sz="1600" dirty="0">
                <a:solidFill>
                  <a:schemeClr val="bg2"/>
                </a:solidFill>
                <a:latin typeface="Roboto Mono" pitchFamily="49" charset="0"/>
                <a:ea typeface="Roboto Mono" pitchFamily="49" charset="0"/>
              </a:rPr>
              <a:t> </a:t>
            </a:r>
            <a:r>
              <a:rPr lang="en-US" sz="1600" b="0" dirty="0">
                <a:solidFill>
                  <a:schemeClr val="bg2"/>
                </a:solidFill>
                <a:latin typeface="Roboto Mono" pitchFamily="49" charset="0"/>
                <a:ea typeface="Roboto Mono" pitchFamily="49" charset="0"/>
              </a:rPr>
              <a:t>DNS queries not already cached </a:t>
            </a:r>
            <a:endParaRPr lang="en-US" sz="1600" dirty="0">
              <a:solidFill>
                <a:schemeClr val="bg2"/>
              </a:solidFill>
              <a:latin typeface="Roboto Mono" pitchFamily="49" charset="0"/>
              <a:ea typeface="Roboto Mono" pitchFamily="49" charset="0"/>
            </a:endParaRPr>
          </a:p>
        </p:txBody>
      </p:sp>
      <p:sp>
        <p:nvSpPr>
          <p:cNvPr id="7" name="Freccia giù 6">
            <a:extLst>
              <a:ext uri="{FF2B5EF4-FFF2-40B4-BE49-F238E27FC236}">
                <a16:creationId xmlns:a16="http://schemas.microsoft.com/office/drawing/2014/main" id="{78C3EC2E-CD83-8573-3893-A575674FECD2}"/>
              </a:ext>
            </a:extLst>
          </p:cNvPr>
          <p:cNvSpPr/>
          <p:nvPr/>
        </p:nvSpPr>
        <p:spPr>
          <a:xfrm>
            <a:off x="4042609" y="4601245"/>
            <a:ext cx="240631" cy="28086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0690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26"/>
          <p:cNvSpPr txBox="1">
            <a:spLocks noGrp="1"/>
          </p:cNvSpPr>
          <p:nvPr>
            <p:ph type="title"/>
          </p:nvPr>
        </p:nvSpPr>
        <p:spPr>
          <a:xfrm>
            <a:off x="1201000" y="1159252"/>
            <a:ext cx="77940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4800" dirty="0">
                <a:solidFill>
                  <a:schemeClr val="tx1"/>
                </a:solidFill>
              </a:rPr>
              <a:t>DNS Water </a:t>
            </a:r>
            <a:r>
              <a:rPr lang="en" sz="4800" dirty="0">
                <a:solidFill>
                  <a:schemeClr val="accent2"/>
                </a:solidFill>
                <a:latin typeface="Roboto Mono"/>
                <a:ea typeface="Roboto Mono"/>
                <a:cs typeface="Arial"/>
                <a:sym typeface="Arial"/>
              </a:rPr>
              <a:t>Torture</a:t>
            </a:r>
            <a:endParaRPr sz="2100" dirty="0">
              <a:solidFill>
                <a:schemeClr val="accent2"/>
              </a:solidFill>
              <a:latin typeface="Roboto Mono"/>
              <a:ea typeface="Roboto Mono"/>
              <a:cs typeface="Arial"/>
              <a:sym typeface="Arial"/>
            </a:endParaRPr>
          </a:p>
        </p:txBody>
      </p:sp>
      <p:sp>
        <p:nvSpPr>
          <p:cNvPr id="5" name="Sottotitolo 4">
            <a:extLst>
              <a:ext uri="{FF2B5EF4-FFF2-40B4-BE49-F238E27FC236}">
                <a16:creationId xmlns:a16="http://schemas.microsoft.com/office/drawing/2014/main" id="{DDBA7A11-5B52-0490-B253-CDF84CFFB8BF}"/>
              </a:ext>
            </a:extLst>
          </p:cNvPr>
          <p:cNvSpPr>
            <a:spLocks noGrp="1"/>
          </p:cNvSpPr>
          <p:nvPr>
            <p:ph type="subTitle" idx="1"/>
          </p:nvPr>
        </p:nvSpPr>
        <p:spPr>
          <a:xfrm>
            <a:off x="1081963" y="2022448"/>
            <a:ext cx="7794000" cy="717900"/>
          </a:xfrm>
        </p:spPr>
        <p:txBody>
          <a:bodyPr/>
          <a:lstStyle/>
          <a:p>
            <a:r>
              <a:rPr lang="en-US" sz="2400" dirty="0"/>
              <a:t>Specifics</a:t>
            </a:r>
          </a:p>
        </p:txBody>
      </p:sp>
      <p:sp>
        <p:nvSpPr>
          <p:cNvPr id="8" name="Sottotitolo 4">
            <a:extLst>
              <a:ext uri="{FF2B5EF4-FFF2-40B4-BE49-F238E27FC236}">
                <a16:creationId xmlns:a16="http://schemas.microsoft.com/office/drawing/2014/main" id="{F5FBD590-2AD0-651F-7E1C-659576E94810}"/>
              </a:ext>
            </a:extLst>
          </p:cNvPr>
          <p:cNvSpPr txBox="1">
            <a:spLocks/>
          </p:cNvSpPr>
          <p:nvPr/>
        </p:nvSpPr>
        <p:spPr>
          <a:xfrm>
            <a:off x="1081965" y="2939740"/>
            <a:ext cx="8372278" cy="717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9pPr>
          </a:lstStyle>
          <a:p>
            <a:r>
              <a:rPr lang="en-US" dirty="0"/>
              <a:t>Goal: </a:t>
            </a:r>
            <a:r>
              <a:rPr lang="en-US" b="0" dirty="0"/>
              <a:t>Exhausting authoritative target’s resources</a:t>
            </a:r>
            <a:endParaRPr lang="en-US" dirty="0"/>
          </a:p>
        </p:txBody>
      </p:sp>
      <p:sp>
        <p:nvSpPr>
          <p:cNvPr id="9" name="Sottotitolo 4">
            <a:extLst>
              <a:ext uri="{FF2B5EF4-FFF2-40B4-BE49-F238E27FC236}">
                <a16:creationId xmlns:a16="http://schemas.microsoft.com/office/drawing/2014/main" id="{28C0E11C-D0B0-907F-9740-16979CF0D955}"/>
              </a:ext>
            </a:extLst>
          </p:cNvPr>
          <p:cNvSpPr txBox="1">
            <a:spLocks/>
          </p:cNvSpPr>
          <p:nvPr/>
        </p:nvSpPr>
        <p:spPr>
          <a:xfrm>
            <a:off x="1081964" y="3549340"/>
            <a:ext cx="8813151" cy="717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9pPr>
          </a:lstStyle>
          <a:p>
            <a:r>
              <a:rPr lang="en-US" dirty="0"/>
              <a:t>How: </a:t>
            </a:r>
            <a:r>
              <a:rPr lang="en-US" b="0" dirty="0"/>
              <a:t>Sending a huge amount of queries</a:t>
            </a:r>
            <a:endParaRPr lang="en-US" dirty="0"/>
          </a:p>
        </p:txBody>
      </p:sp>
      <p:sp>
        <p:nvSpPr>
          <p:cNvPr id="10" name="Sottotitolo 4">
            <a:extLst>
              <a:ext uri="{FF2B5EF4-FFF2-40B4-BE49-F238E27FC236}">
                <a16:creationId xmlns:a16="http://schemas.microsoft.com/office/drawing/2014/main" id="{29C1BCF8-4FB4-146D-9F70-F8121272E659}"/>
              </a:ext>
            </a:extLst>
          </p:cNvPr>
          <p:cNvSpPr txBox="1">
            <a:spLocks/>
          </p:cNvSpPr>
          <p:nvPr/>
        </p:nvSpPr>
        <p:spPr>
          <a:xfrm>
            <a:off x="1081962" y="4177675"/>
            <a:ext cx="9556101" cy="717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9pPr>
          </a:lstStyle>
          <a:p>
            <a:r>
              <a:rPr lang="en-US" dirty="0"/>
              <a:t>Trick: </a:t>
            </a:r>
            <a:r>
              <a:rPr lang="en-US" b="0" dirty="0"/>
              <a:t>Creating FQDN as ‘[random host] + [target domain]’</a:t>
            </a:r>
            <a:endParaRPr lang="en-US" dirty="0"/>
          </a:p>
        </p:txBody>
      </p:sp>
    </p:spTree>
    <p:extLst>
      <p:ext uri="{BB962C8B-B14F-4D97-AF65-F5344CB8AC3E}">
        <p14:creationId xmlns:p14="http://schemas.microsoft.com/office/powerpoint/2010/main" val="3923058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26"/>
          <p:cNvSpPr txBox="1">
            <a:spLocks noGrp="1"/>
          </p:cNvSpPr>
          <p:nvPr>
            <p:ph type="title"/>
          </p:nvPr>
        </p:nvSpPr>
        <p:spPr>
          <a:xfrm>
            <a:off x="1168343" y="1179906"/>
            <a:ext cx="77940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4800" dirty="0">
                <a:solidFill>
                  <a:schemeClr val="accent3"/>
                </a:solidFill>
              </a:rPr>
              <a:t>TCP </a:t>
            </a:r>
            <a:r>
              <a:rPr lang="en" sz="4800" dirty="0">
                <a:solidFill>
                  <a:schemeClr val="tx1"/>
                </a:solidFill>
              </a:rPr>
              <a:t>Flood</a:t>
            </a:r>
            <a:endParaRPr sz="4800" dirty="0">
              <a:solidFill>
                <a:schemeClr val="tx1"/>
              </a:solidFill>
            </a:endParaRPr>
          </a:p>
        </p:txBody>
      </p:sp>
      <p:sp>
        <p:nvSpPr>
          <p:cNvPr id="5" name="Sottotitolo 4">
            <a:extLst>
              <a:ext uri="{FF2B5EF4-FFF2-40B4-BE49-F238E27FC236}">
                <a16:creationId xmlns:a16="http://schemas.microsoft.com/office/drawing/2014/main" id="{DDBA7A11-5B52-0490-B253-CDF84CFFB8BF}"/>
              </a:ext>
            </a:extLst>
          </p:cNvPr>
          <p:cNvSpPr>
            <a:spLocks noGrp="1"/>
          </p:cNvSpPr>
          <p:nvPr>
            <p:ph type="subTitle" idx="1"/>
          </p:nvPr>
        </p:nvSpPr>
        <p:spPr>
          <a:xfrm>
            <a:off x="1081963" y="2022448"/>
            <a:ext cx="7794000" cy="717900"/>
          </a:xfrm>
        </p:spPr>
        <p:txBody>
          <a:bodyPr/>
          <a:lstStyle/>
          <a:p>
            <a:r>
              <a:rPr lang="en-US" sz="2400" dirty="0"/>
              <a:t>Specifics</a:t>
            </a:r>
          </a:p>
        </p:txBody>
      </p:sp>
      <p:sp>
        <p:nvSpPr>
          <p:cNvPr id="8" name="Sottotitolo 4">
            <a:extLst>
              <a:ext uri="{FF2B5EF4-FFF2-40B4-BE49-F238E27FC236}">
                <a16:creationId xmlns:a16="http://schemas.microsoft.com/office/drawing/2014/main" id="{F5FBD590-2AD0-651F-7E1C-659576E94810}"/>
              </a:ext>
            </a:extLst>
          </p:cNvPr>
          <p:cNvSpPr txBox="1">
            <a:spLocks/>
          </p:cNvSpPr>
          <p:nvPr/>
        </p:nvSpPr>
        <p:spPr>
          <a:xfrm>
            <a:off x="1081963" y="2827411"/>
            <a:ext cx="7794000" cy="717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9pPr>
          </a:lstStyle>
          <a:p>
            <a:r>
              <a:rPr lang="en-US" dirty="0"/>
              <a:t>Goal: </a:t>
            </a:r>
            <a:r>
              <a:rPr lang="en-US" b="0" dirty="0"/>
              <a:t>Exhausting target’s resources</a:t>
            </a:r>
            <a:endParaRPr lang="en-US" dirty="0"/>
          </a:p>
        </p:txBody>
      </p:sp>
      <p:sp>
        <p:nvSpPr>
          <p:cNvPr id="9" name="Sottotitolo 4">
            <a:extLst>
              <a:ext uri="{FF2B5EF4-FFF2-40B4-BE49-F238E27FC236}">
                <a16:creationId xmlns:a16="http://schemas.microsoft.com/office/drawing/2014/main" id="{28C0E11C-D0B0-907F-9740-16979CF0D955}"/>
              </a:ext>
            </a:extLst>
          </p:cNvPr>
          <p:cNvSpPr txBox="1">
            <a:spLocks/>
          </p:cNvSpPr>
          <p:nvPr/>
        </p:nvSpPr>
        <p:spPr>
          <a:xfrm>
            <a:off x="1081962" y="3437011"/>
            <a:ext cx="8813151" cy="717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9pPr>
          </a:lstStyle>
          <a:p>
            <a:r>
              <a:rPr lang="en-US" dirty="0"/>
              <a:t>How: </a:t>
            </a:r>
            <a:r>
              <a:rPr lang="en-US" b="0" dirty="0"/>
              <a:t>Opening lots of TCP connections</a:t>
            </a:r>
            <a:endParaRPr lang="en-US" dirty="0"/>
          </a:p>
        </p:txBody>
      </p:sp>
      <p:sp>
        <p:nvSpPr>
          <p:cNvPr id="2" name="Sottotitolo 4">
            <a:extLst>
              <a:ext uri="{FF2B5EF4-FFF2-40B4-BE49-F238E27FC236}">
                <a16:creationId xmlns:a16="http://schemas.microsoft.com/office/drawing/2014/main" id="{FE501A94-738E-6049-3B47-B64C1BD8B1DF}"/>
              </a:ext>
            </a:extLst>
          </p:cNvPr>
          <p:cNvSpPr txBox="1">
            <a:spLocks/>
          </p:cNvSpPr>
          <p:nvPr/>
        </p:nvSpPr>
        <p:spPr>
          <a:xfrm>
            <a:off x="1081962" y="4046611"/>
            <a:ext cx="8813151" cy="717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9pPr>
          </a:lstStyle>
          <a:p>
            <a:r>
              <a:rPr lang="en-US" dirty="0"/>
              <a:t>Trick: </a:t>
            </a:r>
            <a:r>
              <a:rPr lang="en-US" b="0" dirty="0"/>
              <a:t>Do not close TCP connections</a:t>
            </a:r>
            <a:endParaRPr lang="en-US" dirty="0"/>
          </a:p>
        </p:txBody>
      </p:sp>
    </p:spTree>
    <p:extLst>
      <p:ext uri="{BB962C8B-B14F-4D97-AF65-F5344CB8AC3E}">
        <p14:creationId xmlns:p14="http://schemas.microsoft.com/office/powerpoint/2010/main" val="2218624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26"/>
          <p:cNvSpPr txBox="1">
            <a:spLocks noGrp="1"/>
          </p:cNvSpPr>
          <p:nvPr>
            <p:ph type="title"/>
          </p:nvPr>
        </p:nvSpPr>
        <p:spPr>
          <a:xfrm>
            <a:off x="1078535" y="1221620"/>
            <a:ext cx="95561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4800" dirty="0">
                <a:solidFill>
                  <a:schemeClr val="tx1"/>
                </a:solidFill>
              </a:rPr>
              <a:t>DNS</a:t>
            </a:r>
            <a:r>
              <a:rPr lang="en" sz="4800" dirty="0">
                <a:solidFill>
                  <a:schemeClr val="accent3"/>
                </a:solidFill>
              </a:rPr>
              <a:t> Reflection </a:t>
            </a:r>
            <a:r>
              <a:rPr lang="en" sz="4800" dirty="0">
                <a:solidFill>
                  <a:schemeClr val="tx1"/>
                </a:solidFill>
              </a:rPr>
              <a:t>and</a:t>
            </a:r>
            <a:r>
              <a:rPr lang="en" sz="4800" dirty="0">
                <a:solidFill>
                  <a:schemeClr val="accent3"/>
                </a:solidFill>
              </a:rPr>
              <a:t> </a:t>
            </a:r>
            <a:r>
              <a:rPr lang="en" sz="4800" dirty="0">
                <a:solidFill>
                  <a:schemeClr val="accent1"/>
                </a:solidFill>
                <a:latin typeface="Roboto" panose="02000000000000000000" pitchFamily="2" charset="0"/>
                <a:ea typeface="Roboto" panose="02000000000000000000" pitchFamily="2" charset="0"/>
                <a:cs typeface="Roboto" panose="02000000000000000000" pitchFamily="2" charset="0"/>
              </a:rPr>
              <a:t>Amplification</a:t>
            </a:r>
            <a:endParaRPr sz="3200" dirty="0">
              <a:solidFill>
                <a:schemeClr val="accent1"/>
              </a:solidFill>
              <a:latin typeface="Roboto" panose="02000000000000000000" pitchFamily="2" charset="0"/>
              <a:ea typeface="Roboto" panose="02000000000000000000" pitchFamily="2" charset="0"/>
              <a:cs typeface="Roboto" panose="02000000000000000000" pitchFamily="2" charset="0"/>
            </a:endParaRPr>
          </a:p>
        </p:txBody>
      </p:sp>
      <p:sp>
        <p:nvSpPr>
          <p:cNvPr id="5" name="Sottotitolo 4">
            <a:extLst>
              <a:ext uri="{FF2B5EF4-FFF2-40B4-BE49-F238E27FC236}">
                <a16:creationId xmlns:a16="http://schemas.microsoft.com/office/drawing/2014/main" id="{DDBA7A11-5B52-0490-B253-CDF84CFFB8BF}"/>
              </a:ext>
            </a:extLst>
          </p:cNvPr>
          <p:cNvSpPr>
            <a:spLocks noGrp="1"/>
          </p:cNvSpPr>
          <p:nvPr>
            <p:ph type="subTitle" idx="1"/>
          </p:nvPr>
        </p:nvSpPr>
        <p:spPr>
          <a:xfrm>
            <a:off x="1000320" y="2030612"/>
            <a:ext cx="7794000" cy="717900"/>
          </a:xfrm>
        </p:spPr>
        <p:txBody>
          <a:bodyPr/>
          <a:lstStyle/>
          <a:p>
            <a:r>
              <a:rPr lang="en-US" sz="2400" dirty="0"/>
              <a:t>Specifics</a:t>
            </a:r>
          </a:p>
        </p:txBody>
      </p:sp>
      <p:sp>
        <p:nvSpPr>
          <p:cNvPr id="8" name="Sottotitolo 4">
            <a:extLst>
              <a:ext uri="{FF2B5EF4-FFF2-40B4-BE49-F238E27FC236}">
                <a16:creationId xmlns:a16="http://schemas.microsoft.com/office/drawing/2014/main" id="{F5FBD590-2AD0-651F-7E1C-659576E94810}"/>
              </a:ext>
            </a:extLst>
          </p:cNvPr>
          <p:cNvSpPr txBox="1">
            <a:spLocks/>
          </p:cNvSpPr>
          <p:nvPr/>
        </p:nvSpPr>
        <p:spPr>
          <a:xfrm>
            <a:off x="1000322" y="2947904"/>
            <a:ext cx="8372278" cy="717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9pPr>
          </a:lstStyle>
          <a:p>
            <a:r>
              <a:rPr lang="en-US" dirty="0"/>
              <a:t>Goal: </a:t>
            </a:r>
            <a:r>
              <a:rPr lang="en-US" b="0" dirty="0"/>
              <a:t>Exhausting target’s bandwidth</a:t>
            </a:r>
            <a:endParaRPr lang="en-US" dirty="0"/>
          </a:p>
        </p:txBody>
      </p:sp>
      <p:sp>
        <p:nvSpPr>
          <p:cNvPr id="9" name="Sottotitolo 4">
            <a:extLst>
              <a:ext uri="{FF2B5EF4-FFF2-40B4-BE49-F238E27FC236}">
                <a16:creationId xmlns:a16="http://schemas.microsoft.com/office/drawing/2014/main" id="{28C0E11C-D0B0-907F-9740-16979CF0D955}"/>
              </a:ext>
            </a:extLst>
          </p:cNvPr>
          <p:cNvSpPr txBox="1">
            <a:spLocks/>
          </p:cNvSpPr>
          <p:nvPr/>
        </p:nvSpPr>
        <p:spPr>
          <a:xfrm>
            <a:off x="1000321" y="3557504"/>
            <a:ext cx="9727550" cy="717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9pPr>
          </a:lstStyle>
          <a:p>
            <a:r>
              <a:rPr lang="en-US" dirty="0"/>
              <a:t>How: </a:t>
            </a:r>
            <a:r>
              <a:rPr lang="en-US" b="0" dirty="0"/>
              <a:t>Reflecting and Amplifying queries on DNS recursive NS</a:t>
            </a:r>
            <a:endParaRPr lang="en-US" dirty="0"/>
          </a:p>
        </p:txBody>
      </p:sp>
      <p:sp>
        <p:nvSpPr>
          <p:cNvPr id="10" name="Sottotitolo 4">
            <a:extLst>
              <a:ext uri="{FF2B5EF4-FFF2-40B4-BE49-F238E27FC236}">
                <a16:creationId xmlns:a16="http://schemas.microsoft.com/office/drawing/2014/main" id="{29C1BCF8-4FB4-146D-9F70-F8121272E659}"/>
              </a:ext>
            </a:extLst>
          </p:cNvPr>
          <p:cNvSpPr txBox="1">
            <a:spLocks/>
          </p:cNvSpPr>
          <p:nvPr/>
        </p:nvSpPr>
        <p:spPr>
          <a:xfrm>
            <a:off x="1000319" y="4185839"/>
            <a:ext cx="9727550" cy="717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9pPr>
          </a:lstStyle>
          <a:p>
            <a:r>
              <a:rPr lang="en-US" dirty="0"/>
              <a:t>Trick: </a:t>
            </a:r>
            <a:r>
              <a:rPr lang="en-US" b="0" dirty="0"/>
              <a:t>Spoofing IP (not difficult with UDP protocol) + ANY</a:t>
            </a:r>
          </a:p>
        </p:txBody>
      </p:sp>
      <p:sp>
        <p:nvSpPr>
          <p:cNvPr id="3" name="CasellaDiTesto 2">
            <a:extLst>
              <a:ext uri="{FF2B5EF4-FFF2-40B4-BE49-F238E27FC236}">
                <a16:creationId xmlns:a16="http://schemas.microsoft.com/office/drawing/2014/main" id="{CB630AEC-1255-B3A4-9719-413B9CA58BA5}"/>
              </a:ext>
            </a:extLst>
          </p:cNvPr>
          <p:cNvSpPr txBox="1"/>
          <p:nvPr/>
        </p:nvSpPr>
        <p:spPr>
          <a:xfrm>
            <a:off x="1150724" y="4918465"/>
            <a:ext cx="6132094" cy="369332"/>
          </a:xfrm>
          <a:prstGeom prst="rect">
            <a:avLst/>
          </a:prstGeom>
          <a:noFill/>
        </p:spPr>
        <p:txBody>
          <a:bodyPr wrap="square">
            <a:spAutoFit/>
          </a:bodyPr>
          <a:lstStyle/>
          <a:p>
            <a:r>
              <a:rPr lang="en-US" sz="1800" u="sng" dirty="0">
                <a:solidFill>
                  <a:schemeClr val="bg2"/>
                </a:solidFill>
                <a:latin typeface="Roboto Mono" pitchFamily="49" charset="0"/>
                <a:ea typeface="Roboto Mono" pitchFamily="49" charset="0"/>
              </a:rPr>
              <a:t>It is the Most used DNS-based DDoS attack</a:t>
            </a:r>
            <a:endParaRPr lang="en-US" sz="1800" u="sng" dirty="0">
              <a:solidFill>
                <a:schemeClr val="bg2"/>
              </a:solidFill>
            </a:endParaRPr>
          </a:p>
        </p:txBody>
      </p:sp>
    </p:spTree>
    <p:extLst>
      <p:ext uri="{BB962C8B-B14F-4D97-AF65-F5344CB8AC3E}">
        <p14:creationId xmlns:p14="http://schemas.microsoft.com/office/powerpoint/2010/main" val="2331663007"/>
      </p:ext>
    </p:extLst>
  </p:cSld>
  <p:clrMapOvr>
    <a:masterClrMapping/>
  </p:clrMapOvr>
</p:sld>
</file>

<file path=ppt/theme/theme1.xml><?xml version="1.0" encoding="utf-8"?>
<a:theme xmlns:a="http://schemas.openxmlformats.org/drawingml/2006/main" name="SlidesMania">
  <a:themeElements>
    <a:clrScheme name="Simple Light">
      <a:dk1>
        <a:srgbClr val="FFFFFF"/>
      </a:dk1>
      <a:lt1>
        <a:srgbClr val="16242F"/>
      </a:lt1>
      <a:dk2>
        <a:srgbClr val="FFFFFF"/>
      </a:dk2>
      <a:lt2>
        <a:srgbClr val="1F3240"/>
      </a:lt2>
      <a:accent1>
        <a:srgbClr val="EB8FD8"/>
      </a:accent1>
      <a:accent2>
        <a:srgbClr val="BA94E9"/>
      </a:accent2>
      <a:accent3>
        <a:srgbClr val="B9D4B4"/>
      </a:accent3>
      <a:accent4>
        <a:srgbClr val="F46659"/>
      </a:accent4>
      <a:accent5>
        <a:srgbClr val="FFBC3E"/>
      </a:accent5>
      <a:accent6>
        <a:srgbClr val="1CC549"/>
      </a:accent6>
      <a:hlink>
        <a:srgbClr val="EB8FD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c3ab20fa-e76c-446e-a00b-196a3ad77da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84810589CC74B74C8B7E1854161A6674" ma:contentTypeVersion="13" ma:contentTypeDescription="Creare un nuovo documento." ma:contentTypeScope="" ma:versionID="4eb2f32668f8afd9e5294ccd37eb6a67">
  <xsd:schema xmlns:xsd="http://www.w3.org/2001/XMLSchema" xmlns:xs="http://www.w3.org/2001/XMLSchema" xmlns:p="http://schemas.microsoft.com/office/2006/metadata/properties" xmlns:ns3="c3ab20fa-e76c-446e-a00b-196a3ad77dae" xmlns:ns4="f118f4c6-d6e7-4e9a-9f70-97674d31cadf" targetNamespace="http://schemas.microsoft.com/office/2006/metadata/properties" ma:root="true" ma:fieldsID="9576c5b617f31cb8b208bdf71c26ad10" ns3:_="" ns4:_="">
    <xsd:import namespace="c3ab20fa-e76c-446e-a00b-196a3ad77dae"/>
    <xsd:import namespace="f118f4c6-d6e7-4e9a-9f70-97674d31cadf"/>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_activity"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ab20fa-e76c-446e-a00b-196a3ad77d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3" nillable="true" ma:displayName="_activity" ma:hidden="true" ma:internalName="_activity">
      <xsd:simpleType>
        <xsd:restriction base="dms:Note"/>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118f4c6-d6e7-4e9a-9f70-97674d31cadf" elementFormDefault="qualified">
    <xsd:import namespace="http://schemas.microsoft.com/office/2006/documentManagement/types"/>
    <xsd:import namespace="http://schemas.microsoft.com/office/infopath/2007/PartnerControls"/>
    <xsd:element name="SharedWithUsers" ma:index="10"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Condiviso con dettagli" ma:internalName="SharedWithDetails" ma:readOnly="true">
      <xsd:simpleType>
        <xsd:restriction base="dms:Note">
          <xsd:maxLength value="255"/>
        </xsd:restriction>
      </xsd:simpleType>
    </xsd:element>
    <xsd:element name="SharingHintHash" ma:index="12" nillable="true" ma:displayName="Hash suggerimento condivisione"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2405579-CFCE-4655-AFF9-83FA17AFCD16}">
  <ds:schemaRefs>
    <ds:schemaRef ds:uri="http://schemas.microsoft.com/office/2006/metadata/properties"/>
    <ds:schemaRef ds:uri="http://schemas.microsoft.com/office/infopath/2007/PartnerControls"/>
    <ds:schemaRef ds:uri="c3ab20fa-e76c-446e-a00b-196a3ad77dae"/>
  </ds:schemaRefs>
</ds:datastoreItem>
</file>

<file path=customXml/itemProps2.xml><?xml version="1.0" encoding="utf-8"?>
<ds:datastoreItem xmlns:ds="http://schemas.openxmlformats.org/officeDocument/2006/customXml" ds:itemID="{DCB84741-F706-468E-87AF-CB06C784C6BF}">
  <ds:schemaRefs>
    <ds:schemaRef ds:uri="http://schemas.microsoft.com/sharepoint/v3/contenttype/forms"/>
  </ds:schemaRefs>
</ds:datastoreItem>
</file>

<file path=customXml/itemProps3.xml><?xml version="1.0" encoding="utf-8"?>
<ds:datastoreItem xmlns:ds="http://schemas.openxmlformats.org/officeDocument/2006/customXml" ds:itemID="{D63BBF55-43EB-4998-B852-DA7B2EED4E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ab20fa-e76c-446e-a00b-196a3ad77dae"/>
    <ds:schemaRef ds:uri="f118f4c6-d6e7-4e9a-9f70-97674d31ca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1074</TotalTime>
  <Words>2285</Words>
  <Application>Microsoft Office PowerPoint</Application>
  <PresentationFormat>Widescreen</PresentationFormat>
  <Paragraphs>230</Paragraphs>
  <Slides>24</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Roboto Mono</vt:lpstr>
      <vt:lpstr>Aldrich</vt:lpstr>
      <vt:lpstr>Roboto</vt:lpstr>
      <vt:lpstr>Arial</vt:lpstr>
      <vt:lpstr>Calibri</vt:lpstr>
      <vt:lpstr>Abril Fatface</vt:lpstr>
      <vt:lpstr>SlidesMania</vt:lpstr>
      <vt:lpstr>From Ripples to Waves  DNS Reflection and Amplification Attack</vt:lpstr>
      <vt:lpstr>06</vt:lpstr>
      <vt:lpstr>DDoS Attack Types </vt:lpstr>
      <vt:lpstr>THERE IS PLENTY OF DDOS  ATTACK TYPES</vt:lpstr>
      <vt:lpstr>DID YOU KNOW?</vt:lpstr>
      <vt:lpstr>DNS Query Flood</vt:lpstr>
      <vt:lpstr>DNS Water Torture</vt:lpstr>
      <vt:lpstr>TCP Flood</vt:lpstr>
      <vt:lpstr>DNS Reflection and Amplification</vt:lpstr>
      <vt:lpstr>Experimental SETUP</vt:lpstr>
      <vt:lpstr>Why</vt:lpstr>
      <vt:lpstr>What</vt:lpstr>
      <vt:lpstr>Tools used</vt:lpstr>
      <vt:lpstr>PING</vt:lpstr>
      <vt:lpstr>DIG</vt:lpstr>
      <vt:lpstr>TOP</vt:lpstr>
      <vt:lpstr>Wireshark</vt:lpstr>
      <vt:lpstr>DNS server configuration</vt:lpstr>
      <vt:lpstr>The configuration</vt:lpstr>
      <vt:lpstr>Resurce Records</vt:lpstr>
      <vt:lpstr>Mechanisms for MITIGATION </vt:lpstr>
      <vt:lpstr>Proactive measures</vt:lpstr>
      <vt:lpstr>Proactive measures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DDoS Attack  DNS reflection and amplification</dc:title>
  <cp:lastModifiedBy>Davide Ligari</cp:lastModifiedBy>
  <cp:revision>12</cp:revision>
  <dcterms:modified xsi:type="dcterms:W3CDTF">2023-06-10T16:11:53Z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0x01010084810589CC74B74C8B7E1854161A6674</vt:lpwstr>
  </property>
</Properties>
</file>